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58" r:id="rId3"/>
    <p:sldId id="259" r:id="rId4"/>
    <p:sldId id="257" r:id="rId5"/>
    <p:sldId id="291" r:id="rId6"/>
    <p:sldId id="290" r:id="rId7"/>
    <p:sldId id="292" r:id="rId8"/>
    <p:sldId id="289" r:id="rId9"/>
    <p:sldId id="293" r:id="rId10"/>
    <p:sldId id="285" r:id="rId11"/>
    <p:sldId id="260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61" r:id="rId23"/>
    <p:sldId id="278" r:id="rId24"/>
    <p:sldId id="301" r:id="rId25"/>
    <p:sldId id="302" r:id="rId26"/>
    <p:sldId id="304" r:id="rId27"/>
    <p:sldId id="286" r:id="rId28"/>
    <p:sldId id="279" r:id="rId29"/>
    <p:sldId id="305" r:id="rId30"/>
    <p:sldId id="306" r:id="rId31"/>
    <p:sldId id="329" r:id="rId32"/>
    <p:sldId id="330" r:id="rId33"/>
    <p:sldId id="308" r:id="rId34"/>
    <p:sldId id="273" r:id="rId35"/>
    <p:sldId id="307" r:id="rId36"/>
    <p:sldId id="309" r:id="rId37"/>
    <p:sldId id="310" r:id="rId38"/>
    <p:sldId id="311" r:id="rId39"/>
    <p:sldId id="312" r:id="rId40"/>
    <p:sldId id="287" r:id="rId41"/>
    <p:sldId id="280" r:id="rId42"/>
    <p:sldId id="298" r:id="rId43"/>
    <p:sldId id="299" r:id="rId44"/>
    <p:sldId id="300" r:id="rId45"/>
    <p:sldId id="274" r:id="rId46"/>
    <p:sldId id="314" r:id="rId47"/>
    <p:sldId id="315" r:id="rId48"/>
    <p:sldId id="317" r:id="rId49"/>
    <p:sldId id="318" r:id="rId50"/>
    <p:sldId id="326" r:id="rId51"/>
    <p:sldId id="319" r:id="rId52"/>
    <p:sldId id="321" r:id="rId53"/>
    <p:sldId id="322" r:id="rId54"/>
    <p:sldId id="320" r:id="rId55"/>
    <p:sldId id="324" r:id="rId56"/>
    <p:sldId id="331" r:id="rId57"/>
    <p:sldId id="316" r:id="rId58"/>
    <p:sldId id="323" r:id="rId59"/>
    <p:sldId id="288" r:id="rId60"/>
    <p:sldId id="281" r:id="rId61"/>
    <p:sldId id="275" r:id="rId62"/>
    <p:sldId id="333" r:id="rId63"/>
    <p:sldId id="334" r:id="rId64"/>
    <p:sldId id="332" r:id="rId65"/>
    <p:sldId id="337" r:id="rId66"/>
    <p:sldId id="338" r:id="rId67"/>
    <p:sldId id="339" r:id="rId68"/>
    <p:sldId id="340" r:id="rId69"/>
    <p:sldId id="349" r:id="rId70"/>
    <p:sldId id="342" r:id="rId71"/>
    <p:sldId id="343" r:id="rId72"/>
    <p:sldId id="344" r:id="rId73"/>
    <p:sldId id="345" r:id="rId74"/>
    <p:sldId id="346" r:id="rId75"/>
    <p:sldId id="350" r:id="rId76"/>
    <p:sldId id="341" r:id="rId77"/>
    <p:sldId id="351" r:id="rId78"/>
    <p:sldId id="354" r:id="rId79"/>
    <p:sldId id="355" r:id="rId80"/>
    <p:sldId id="356" r:id="rId81"/>
    <p:sldId id="328" r:id="rId82"/>
    <p:sldId id="276" r:id="rId83"/>
    <p:sldId id="357" r:id="rId8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9913"/>
    <a:srgbClr val="D84830"/>
    <a:srgbClr val="8DCC93"/>
    <a:srgbClr val="62B86A"/>
    <a:srgbClr val="F17373"/>
    <a:srgbClr val="AB532A"/>
    <a:srgbClr val="F79767"/>
    <a:srgbClr val="FFC454"/>
    <a:srgbClr val="BD8F18"/>
    <a:srgbClr val="DA7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7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gif>
</file>

<file path=ppt/media/image32.png>
</file>

<file path=ppt/media/image33.png>
</file>

<file path=ppt/media/image34.gif>
</file>

<file path=ppt/media/image35.png>
</file>

<file path=ppt/media/image36.gif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BA40D0-A79B-4A7A-B7FE-72A5AAB15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713608-C478-4383-819E-E6D6852CF0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3CB984-5C33-4C3D-A115-EDDF08C7E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185B0D-BB33-4AB9-B207-C70072703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FF4D09-FB79-4D60-846B-82A34D5B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370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41502B-6376-49D4-8A36-69AC8DD1C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AC51BB-70B8-4411-AF96-17110DD21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5FC86E-D83A-462A-8EB9-6CBAC92AD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79FF47-72B6-42FA-B040-001E6057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3B3FDA-E67B-43B9-965C-CA0831322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926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1E423C-7CD5-413C-9331-FEAFD6840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1C9219-08A6-4E03-8FBB-C9CB2B3AF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2639E7-0C6B-42C7-99D9-F83A2F9C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68CE67-5D74-4066-B211-5C06DCEB4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89D680-D2A5-4F56-88FC-D376AD43D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300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DDEF65-30DD-4F91-A1D3-92730A16F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1DA947-D7A4-46E6-A63C-C6C6E8323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0E3DCC-F10E-4D60-9101-7C41C2613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719BC9-4173-43AF-825B-900E04764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B32916-B167-4D71-A351-BACC96307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336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2D22AC-0163-4358-A799-027894D78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D1E169-D3F9-4F64-8BAB-232D305D2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3F9BC7-26C4-4F05-9E83-ED653B532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F82FD2-1B62-4FCD-9D93-4FAD65E3B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2256F3-0C5B-4A47-A751-946FBEB2A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371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1E31F-DB63-4FE9-B70C-E649A65A8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0B3EF0-2AB6-4461-AD45-5E9BFA3626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97A448-8835-422A-93C2-D69B66168E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F8FB41-046A-4BF8-8674-5A0315827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A4AC72-598B-42C9-BBFA-36F80980C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32D754-999A-446D-9008-0A64C3325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725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A79DD-0063-46CF-A085-C19976CF4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BB1DAA-6172-4753-AA6B-0D99B7F49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B8F3A0-54A5-4D6B-8D49-39D21C615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D1EC309-6388-44C9-A63A-4CB4B5B686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B5AB21F-FD0C-43F7-A95F-EE6DEAD372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90B5C4E-2BE7-48B7-A796-F3BB882B7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D353B2-5598-4056-A978-E26E798D2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17685B0-C6C4-486D-9141-34BC7B255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446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42B08-4D7E-4A31-ADC2-C1CDA0B03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00E339-E89B-4C12-A4EE-C56A667AC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C57D53-85B3-4FC5-A414-067D3D2C2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81B520-2C33-4833-B401-BCDA21D17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536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F528E7-6C90-4056-86AA-AF21FE14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E53754-9987-457D-AAEA-10CD77DA4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AC92F1-0EF2-468A-A21E-1F0E2C806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682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E3896F-2CFE-4B16-BDAB-32A7A643C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E00CD7-8F8A-4CA2-A3A8-72A401EE4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6FCE96-8851-4237-AF33-616EAE42F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DADBD0-3FC8-4188-901A-CB730C61E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AF7963-8125-4244-8995-7CCA58A6D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002E0F-5B4E-49E5-A4AB-90816E7BB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3227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D4FCF3-85CB-4CAF-A28F-A74F401CB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BB40222-930C-43FA-A781-54B272E8C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081CBD-7534-470D-82C2-45DF646883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C6115C-8BF5-40FB-9C63-BA272FDB2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14DF2A-E3FC-4733-95B7-05A189430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303BF8-8399-481A-B811-DB6DC6215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8842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DCD4FE8-5CB4-47E6-B9C3-9556C47D2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A26B2C-BFD4-4341-814A-000E8A9D2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BE287A-6879-4435-B087-DF5370D442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7E904-E851-4DC2-9696-143B79F5A34C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53DB6-08EC-4798-A03C-37AA9277C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DCED10-C431-41AE-B37D-38929B824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94F20-E92F-43ED-8902-C5CB2F556E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069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9.png"/><Relationship Id="rId5" Type="http://schemas.openxmlformats.org/officeDocument/2006/relationships/image" Target="../media/image5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9.png"/><Relationship Id="rId5" Type="http://schemas.openxmlformats.org/officeDocument/2006/relationships/image" Target="../media/image5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jpe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12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D153D-4CFD-4E43-BF40-C7B35E22E5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Recommendation System</a:t>
            </a:r>
            <a:br>
              <a:rPr lang="en-US" altLang="ko-KR" dirty="0"/>
            </a:br>
            <a:r>
              <a:rPr lang="en-US" altLang="ko-KR" dirty="0"/>
              <a:t>Based on Movie Preference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FCB117A-9649-4573-86D5-B3D01B9BEE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Team 10 : </a:t>
            </a:r>
            <a:r>
              <a:rPr lang="en-US" altLang="ko-KR" dirty="0" err="1"/>
              <a:t>netFlex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2474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00EF7-3B0E-4738-BD03-54F427D1F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 2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567180-693A-40D0-88AA-12016BC92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1121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838" y="126655"/>
            <a:ext cx="9085027" cy="756009"/>
          </a:xfrm>
        </p:spPr>
        <p:txBody>
          <a:bodyPr>
            <a:normAutofit/>
          </a:bodyPr>
          <a:lstStyle/>
          <a:p>
            <a:r>
              <a:rPr lang="en-US" altLang="ko-KR" dirty="0"/>
              <a:t>Big Picture of our Scenario</a:t>
            </a:r>
            <a:endParaRPr lang="ko-KR" altLang="en-US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4521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898E9137-4885-4E63-B09A-A1E65902C023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7635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45E5DCFD-033F-4D8F-AF90-A8B458E98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838" y="126655"/>
            <a:ext cx="9085027" cy="756009"/>
          </a:xfrm>
        </p:spPr>
        <p:txBody>
          <a:bodyPr>
            <a:normAutofit/>
          </a:bodyPr>
          <a:lstStyle/>
          <a:p>
            <a:r>
              <a:rPr lang="en-US" altLang="ko-KR" dirty="0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850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27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F92DA9BB-45B1-4858-A94A-134A2315B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838" y="126655"/>
            <a:ext cx="9085027" cy="756009"/>
          </a:xfrm>
        </p:spPr>
        <p:txBody>
          <a:bodyPr>
            <a:normAutofit/>
          </a:bodyPr>
          <a:lstStyle/>
          <a:p>
            <a:r>
              <a:rPr lang="en-US" altLang="ko-KR" dirty="0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7932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27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6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32ACCA1F-E75C-47B4-AD65-13AB2DAA0175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3373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27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6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32" name="Picture 24" descr="Neo4j Brand - Neo4j Graph Data Platform">
            <a:extLst>
              <a:ext uri="{FF2B5EF4-FFF2-40B4-BE49-F238E27FC236}">
                <a16:creationId xmlns:a16="http://schemas.microsoft.com/office/drawing/2014/main" id="{90C7FA71-1A4A-4759-923A-8B83C69B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56" y="4640093"/>
            <a:ext cx="1448976" cy="545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pic>
        <p:nvPicPr>
          <p:cNvPr id="136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4F0DA200-E1F7-423C-8C33-DADCAE47A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76" y="2848909"/>
            <a:ext cx="2341736" cy="99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Warehouse</a:t>
            </a:r>
            <a:endParaRPr lang="ko-KR" altLang="en-US" b="1" dirty="0"/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F00B284C-07CA-4652-96BC-4D88835D940D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6007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27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6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32" name="Picture 24" descr="Neo4j Brand - Neo4j Graph Data Platform">
            <a:extLst>
              <a:ext uri="{FF2B5EF4-FFF2-40B4-BE49-F238E27FC236}">
                <a16:creationId xmlns:a16="http://schemas.microsoft.com/office/drawing/2014/main" id="{90C7FA71-1A4A-4759-923A-8B83C69B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56" y="4640093"/>
            <a:ext cx="1448976" cy="545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pic>
        <p:nvPicPr>
          <p:cNvPr id="136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4F0DA200-E1F7-423C-8C33-DADCAE47A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76" y="2848909"/>
            <a:ext cx="2341736" cy="99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Warehouse</a:t>
            </a:r>
            <a:endParaRPr lang="ko-KR" altLang="en-US" b="1" dirty="0"/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화살표: 오각형 183">
            <a:extLst>
              <a:ext uri="{FF2B5EF4-FFF2-40B4-BE49-F238E27FC236}">
                <a16:creationId xmlns:a16="http://schemas.microsoft.com/office/drawing/2014/main" id="{8E900C25-99FB-4307-875E-11F8425C8DC0}"/>
              </a:ext>
            </a:extLst>
          </p:cNvPr>
          <p:cNvSpPr/>
          <p:nvPr/>
        </p:nvSpPr>
        <p:spPr>
          <a:xfrm>
            <a:off x="9303453" y="1165331"/>
            <a:ext cx="25108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F0FC2F-18E1-4028-B33B-37140F710CDB}"/>
              </a:ext>
            </a:extLst>
          </p:cNvPr>
          <p:cNvSpPr txBox="1"/>
          <p:nvPr/>
        </p:nvSpPr>
        <p:spPr>
          <a:xfrm>
            <a:off x="9390311" y="1864120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Recommendation</a:t>
            </a:r>
          </a:p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Service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8D4AE49-FFDC-4B61-A682-77170AB05CC4}"/>
              </a:ext>
            </a:extLst>
          </p:cNvPr>
          <p:cNvSpPr/>
          <p:nvPr/>
        </p:nvSpPr>
        <p:spPr>
          <a:xfrm>
            <a:off x="9396865" y="1718283"/>
            <a:ext cx="2241597" cy="895255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AC240866-CE55-462C-BD0B-0C74B505FE09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0086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27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6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32" name="Picture 24" descr="Neo4j Brand - Neo4j Graph Data Platform">
            <a:extLst>
              <a:ext uri="{FF2B5EF4-FFF2-40B4-BE49-F238E27FC236}">
                <a16:creationId xmlns:a16="http://schemas.microsoft.com/office/drawing/2014/main" id="{90C7FA71-1A4A-4759-923A-8B83C69B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56" y="4640093"/>
            <a:ext cx="1448976" cy="545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pic>
        <p:nvPicPr>
          <p:cNvPr id="136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4F0DA200-E1F7-423C-8C33-DADCAE47A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76" y="2848909"/>
            <a:ext cx="2341736" cy="99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Warehouse</a:t>
            </a:r>
            <a:endParaRPr lang="ko-KR" altLang="en-US" b="1" dirty="0"/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화살표: 오각형 183">
            <a:extLst>
              <a:ext uri="{FF2B5EF4-FFF2-40B4-BE49-F238E27FC236}">
                <a16:creationId xmlns:a16="http://schemas.microsoft.com/office/drawing/2014/main" id="{8E900C25-99FB-4307-875E-11F8425C8DC0}"/>
              </a:ext>
            </a:extLst>
          </p:cNvPr>
          <p:cNvSpPr/>
          <p:nvPr/>
        </p:nvSpPr>
        <p:spPr>
          <a:xfrm>
            <a:off x="9303453" y="1165331"/>
            <a:ext cx="25108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6D21508-D364-4CFB-AE87-B0DCC41CFD5A}"/>
              </a:ext>
            </a:extLst>
          </p:cNvPr>
          <p:cNvSpPr txBox="1"/>
          <p:nvPr/>
        </p:nvSpPr>
        <p:spPr>
          <a:xfrm>
            <a:off x="9340275" y="3021882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Collaborative filtering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F0FC2F-18E1-4028-B33B-37140F710CDB}"/>
              </a:ext>
            </a:extLst>
          </p:cNvPr>
          <p:cNvSpPr txBox="1"/>
          <p:nvPr/>
        </p:nvSpPr>
        <p:spPr>
          <a:xfrm>
            <a:off x="9390311" y="1864120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Recommendation</a:t>
            </a:r>
          </a:p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Service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8D4AE49-FFDC-4B61-A682-77170AB05CC4}"/>
              </a:ext>
            </a:extLst>
          </p:cNvPr>
          <p:cNvSpPr/>
          <p:nvPr/>
        </p:nvSpPr>
        <p:spPr>
          <a:xfrm>
            <a:off x="9396865" y="1718283"/>
            <a:ext cx="2241597" cy="895255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55957E08-BFA3-43CC-9335-437D3487013B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4877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27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6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32" name="Picture 24" descr="Neo4j Brand - Neo4j Graph Data Platform">
            <a:extLst>
              <a:ext uri="{FF2B5EF4-FFF2-40B4-BE49-F238E27FC236}">
                <a16:creationId xmlns:a16="http://schemas.microsoft.com/office/drawing/2014/main" id="{90C7FA71-1A4A-4759-923A-8B83C69B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56" y="4640093"/>
            <a:ext cx="1448976" cy="545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pic>
        <p:nvPicPr>
          <p:cNvPr id="136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4F0DA200-E1F7-423C-8C33-DADCAE47A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76" y="2848909"/>
            <a:ext cx="2341736" cy="99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Warehouse</a:t>
            </a:r>
            <a:endParaRPr lang="ko-KR" altLang="en-US" b="1" dirty="0"/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화살표: 오각형 183">
            <a:extLst>
              <a:ext uri="{FF2B5EF4-FFF2-40B4-BE49-F238E27FC236}">
                <a16:creationId xmlns:a16="http://schemas.microsoft.com/office/drawing/2014/main" id="{8E900C25-99FB-4307-875E-11F8425C8DC0}"/>
              </a:ext>
            </a:extLst>
          </p:cNvPr>
          <p:cNvSpPr/>
          <p:nvPr/>
        </p:nvSpPr>
        <p:spPr>
          <a:xfrm>
            <a:off x="9303453" y="1165331"/>
            <a:ext cx="25108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6D21508-D364-4CFB-AE87-B0DCC41CFD5A}"/>
              </a:ext>
            </a:extLst>
          </p:cNvPr>
          <p:cNvSpPr txBox="1"/>
          <p:nvPr/>
        </p:nvSpPr>
        <p:spPr>
          <a:xfrm>
            <a:off x="9340275" y="3021882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Collaborative filtering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CADFCA8-7DB6-446E-A618-F694A3CE6E85}"/>
              </a:ext>
            </a:extLst>
          </p:cNvPr>
          <p:cNvSpPr txBox="1"/>
          <p:nvPr/>
        </p:nvSpPr>
        <p:spPr>
          <a:xfrm>
            <a:off x="9390311" y="4728038"/>
            <a:ext cx="219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Contents-based</a:t>
            </a:r>
            <a:r>
              <a:rPr lang="en-US" altLang="ko-KR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F0FC2F-18E1-4028-B33B-37140F710CDB}"/>
              </a:ext>
            </a:extLst>
          </p:cNvPr>
          <p:cNvSpPr txBox="1"/>
          <p:nvPr/>
        </p:nvSpPr>
        <p:spPr>
          <a:xfrm>
            <a:off x="9390311" y="1864120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Recommendation</a:t>
            </a:r>
          </a:p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Service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8D4AE49-FFDC-4B61-A682-77170AB05CC4}"/>
              </a:ext>
            </a:extLst>
          </p:cNvPr>
          <p:cNvSpPr/>
          <p:nvPr/>
        </p:nvSpPr>
        <p:spPr>
          <a:xfrm>
            <a:off x="9396865" y="1718283"/>
            <a:ext cx="2241597" cy="895255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DAC10AF-7502-4BE1-A7A0-EACFAF0E1444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9731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A5BC6C-280E-45A9-8AFD-0463A8E81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12" y="0"/>
            <a:ext cx="10515600" cy="847855"/>
          </a:xfrm>
        </p:spPr>
        <p:txBody>
          <a:bodyPr/>
          <a:lstStyle/>
          <a:p>
            <a:r>
              <a:rPr lang="en-US" altLang="ko-KR" b="1" dirty="0"/>
              <a:t>Contents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E1C34C-F4FC-4CBD-BD11-F6104C4A0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232" y="887638"/>
            <a:ext cx="5617029" cy="5838503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40000"/>
              </a:lnSpc>
              <a:buNone/>
            </a:pPr>
            <a:r>
              <a:rPr lang="en-US" altLang="ko-KR" b="1" dirty="0"/>
              <a:t>Introduction</a:t>
            </a:r>
            <a:endParaRPr lang="en-US" altLang="ko-KR" sz="500" b="1" dirty="0"/>
          </a:p>
          <a:p>
            <a:pPr marL="914400" lvl="1" indent="-457200">
              <a:lnSpc>
                <a:spcPct val="140000"/>
              </a:lnSpc>
              <a:buAutoNum type="arabicPeriod"/>
            </a:pPr>
            <a:r>
              <a:rPr lang="en-US" altLang="ko-KR" b="1" dirty="0"/>
              <a:t>Summary of our last Proposal</a:t>
            </a:r>
            <a:endParaRPr lang="en-US" altLang="ko-KR" sz="300" b="1" dirty="0"/>
          </a:p>
          <a:p>
            <a:pPr marL="1371600" lvl="2" indent="-457200">
              <a:lnSpc>
                <a:spcPct val="140000"/>
              </a:lnSpc>
              <a:buAutoNum type="arabicParenR"/>
            </a:pPr>
            <a:r>
              <a:rPr lang="en-US" altLang="ko-KR" dirty="0"/>
              <a:t>Basic Assumptions 1</a:t>
            </a:r>
          </a:p>
          <a:p>
            <a:pPr marL="1371600" lvl="2" indent="-457200">
              <a:lnSpc>
                <a:spcPct val="14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Basic Assumptions 2</a:t>
            </a:r>
            <a:endParaRPr lang="en-US" altLang="ko-KR" sz="500" b="1" dirty="0"/>
          </a:p>
          <a:p>
            <a:pPr marL="914400" lvl="1" indent="-457200">
              <a:lnSpc>
                <a:spcPct val="140000"/>
              </a:lnSpc>
              <a:buFont typeface="Arial" panose="020B0604020202020204" pitchFamily="34" charset="0"/>
              <a:buAutoNum type="arabicPeriod"/>
            </a:pPr>
            <a:r>
              <a:rPr lang="en-US" altLang="ko-KR" b="1" dirty="0"/>
              <a:t>Big picture of our Scenario</a:t>
            </a:r>
            <a:endParaRPr lang="en-US" altLang="ko-KR" sz="1000" dirty="0"/>
          </a:p>
          <a:p>
            <a:pPr marL="0" indent="0">
              <a:lnSpc>
                <a:spcPct val="140000"/>
              </a:lnSpc>
              <a:buNone/>
            </a:pPr>
            <a:r>
              <a:rPr lang="en-US" altLang="ko-KR" b="1" dirty="0"/>
              <a:t>Scenario Implementation </a:t>
            </a:r>
            <a:endParaRPr lang="en-US" altLang="ko-KR" sz="500" b="1" dirty="0"/>
          </a:p>
          <a:p>
            <a:pPr marL="914400" lvl="1" indent="-457200">
              <a:lnSpc>
                <a:spcPct val="140000"/>
              </a:lnSpc>
              <a:buAutoNum type="arabicPeriod"/>
            </a:pPr>
            <a:r>
              <a:rPr lang="en-US" altLang="ko-KR" b="1" dirty="0"/>
              <a:t>Constructing a Movie Database</a:t>
            </a:r>
            <a:endParaRPr lang="en-US" altLang="ko-KR" sz="400" b="1" dirty="0"/>
          </a:p>
          <a:p>
            <a:pPr lvl="2">
              <a:lnSpc>
                <a:spcPct val="140000"/>
              </a:lnSpc>
              <a:buFontTx/>
              <a:buChar char="-"/>
            </a:pPr>
            <a:r>
              <a:rPr lang="en-US" altLang="ko-KR" sz="2100" dirty="0"/>
              <a:t>Movie Data from API source</a:t>
            </a:r>
            <a:endParaRPr lang="en-US" altLang="ko-KR" sz="500" dirty="0"/>
          </a:p>
          <a:p>
            <a:pPr marL="914400" lvl="1" indent="-457200">
              <a:lnSpc>
                <a:spcPct val="140000"/>
              </a:lnSpc>
              <a:buFont typeface="Arial" panose="020B0604020202020204" pitchFamily="34" charset="0"/>
              <a:buAutoNum type="arabicPeriod"/>
            </a:pPr>
            <a:r>
              <a:rPr lang="en-US" altLang="ko-KR" b="1" dirty="0"/>
              <a:t>Constructing an User interface</a:t>
            </a:r>
            <a:endParaRPr lang="en-US" altLang="ko-KR" sz="400" b="1" dirty="0"/>
          </a:p>
          <a:p>
            <a:pPr marL="1371600" lvl="2" indent="-457200">
              <a:lnSpc>
                <a:spcPct val="140000"/>
              </a:lnSpc>
              <a:buAutoNum type="arabicParenR"/>
            </a:pPr>
            <a:r>
              <a:rPr lang="en-US" altLang="ko-KR" sz="2100" dirty="0"/>
              <a:t>User Data from Web source</a:t>
            </a:r>
          </a:p>
          <a:p>
            <a:pPr marL="1371600" lvl="2" indent="-457200">
              <a:lnSpc>
                <a:spcPct val="14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Web Crawling Sample data from </a:t>
            </a:r>
            <a:r>
              <a:rPr lang="en-US" altLang="ko-KR" sz="2100" dirty="0" err="1"/>
              <a:t>Watchapedia</a:t>
            </a:r>
            <a:endParaRPr lang="en-US" altLang="ko-KR" sz="2100" dirty="0"/>
          </a:p>
          <a:p>
            <a:pPr marL="1371600" lvl="2" indent="-457200">
              <a:lnSpc>
                <a:spcPct val="14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Web Page gathering New Users' Preferences</a:t>
            </a:r>
          </a:p>
          <a:p>
            <a:pPr marL="1371600" lvl="2" indent="-457200">
              <a:lnSpc>
                <a:spcPct val="14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Prototype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55B892BD-9935-4AAA-9BBD-B67A7BC94B56}"/>
              </a:ext>
            </a:extLst>
          </p:cNvPr>
          <p:cNvSpPr txBox="1">
            <a:spLocks/>
          </p:cNvSpPr>
          <p:nvPr/>
        </p:nvSpPr>
        <p:spPr>
          <a:xfrm>
            <a:off x="6096000" y="979714"/>
            <a:ext cx="5498841" cy="574642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lnSpc>
                <a:spcPct val="130000"/>
              </a:lnSpc>
              <a:buFont typeface="+mj-lt"/>
              <a:buAutoNum type="arabicPeriod" startAt="3"/>
            </a:pPr>
            <a:r>
              <a:rPr lang="en-US" altLang="ko-KR" b="1" dirty="0"/>
              <a:t>Preprocessing and Inserting Data into DBs</a:t>
            </a:r>
          </a:p>
          <a:p>
            <a:pPr marL="1371600" lvl="2" indent="-457200">
              <a:lnSpc>
                <a:spcPct val="13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Data Characteristics (Before Preprocessing)</a:t>
            </a:r>
          </a:p>
          <a:p>
            <a:pPr marL="1371600" lvl="2" indent="-457200">
              <a:lnSpc>
                <a:spcPct val="13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Data Characteristics (After Preprocessing)</a:t>
            </a:r>
          </a:p>
          <a:p>
            <a:pPr marL="1371600" lvl="2" indent="-457200">
              <a:lnSpc>
                <a:spcPct val="13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[ API source ] Movie Data format</a:t>
            </a:r>
          </a:p>
          <a:p>
            <a:pPr marL="1371600" lvl="2" indent="-457200">
              <a:lnSpc>
                <a:spcPct val="13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[ Web source ] User Data format</a:t>
            </a:r>
          </a:p>
          <a:p>
            <a:pPr marL="914400" lvl="1" indent="-457200">
              <a:lnSpc>
                <a:spcPct val="130000"/>
              </a:lnSpc>
              <a:buFont typeface="+mj-lt"/>
              <a:buAutoNum type="arabicPeriod" startAt="3"/>
            </a:pPr>
            <a:r>
              <a:rPr lang="en-US" altLang="ko-KR" b="1" dirty="0"/>
              <a:t>Constructing a recommendation system</a:t>
            </a:r>
          </a:p>
          <a:p>
            <a:pPr marL="1371600" lvl="2" indent="-457200">
              <a:lnSpc>
                <a:spcPct val="13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Basic Assumption 1 &amp; Collaborative Filtering</a:t>
            </a:r>
          </a:p>
          <a:p>
            <a:pPr marL="1371600" lvl="2" indent="-457200">
              <a:lnSpc>
                <a:spcPct val="130000"/>
              </a:lnSpc>
              <a:buFont typeface="Arial" panose="020B0604020202020204" pitchFamily="34" charset="0"/>
              <a:buAutoNum type="arabicParenR"/>
            </a:pPr>
            <a:r>
              <a:rPr lang="en-US" altLang="ko-KR" sz="2100" dirty="0"/>
              <a:t>Basic Assumption 2 &amp; Contents-based recommendation</a:t>
            </a:r>
          </a:p>
          <a:p>
            <a:pPr lvl="1">
              <a:lnSpc>
                <a:spcPct val="130000"/>
              </a:lnSpc>
            </a:pPr>
            <a:endParaRPr lang="en-US" altLang="ko-KR" sz="1000" dirty="0"/>
          </a:p>
          <a:p>
            <a:pPr marL="0" indent="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altLang="ko-KR" b="1" dirty="0"/>
              <a:t>Project Demo</a:t>
            </a:r>
          </a:p>
          <a:p>
            <a:pPr marL="0" indent="0">
              <a:lnSpc>
                <a:spcPct val="130000"/>
              </a:lnSpc>
              <a:buFont typeface="Arial" panose="020B0604020202020204" pitchFamily="34" charset="0"/>
              <a:buNone/>
            </a:pPr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0A44523-7657-4C25-89A8-EAE1AD1C63B7}"/>
              </a:ext>
            </a:extLst>
          </p:cNvPr>
          <p:cNvCxnSpPr/>
          <p:nvPr/>
        </p:nvCxnSpPr>
        <p:spPr>
          <a:xfrm>
            <a:off x="5844073" y="1071790"/>
            <a:ext cx="0" cy="54210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7E84AE7B-DBD5-4BF3-AE88-5BB9274D0661}"/>
              </a:ext>
            </a:extLst>
          </p:cNvPr>
          <p:cNvSpPr/>
          <p:nvPr/>
        </p:nvSpPr>
        <p:spPr>
          <a:xfrm>
            <a:off x="5796190" y="931831"/>
            <a:ext cx="95766" cy="95766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B9E7674-EBA9-4996-B4EF-09895FBA53D7}"/>
              </a:ext>
            </a:extLst>
          </p:cNvPr>
          <p:cNvSpPr/>
          <p:nvPr/>
        </p:nvSpPr>
        <p:spPr>
          <a:xfrm>
            <a:off x="5796190" y="6520869"/>
            <a:ext cx="95766" cy="95766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399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524798BB-462A-4B4A-8DBA-1218D6E6229F}"/>
              </a:ext>
            </a:extLst>
          </p:cNvPr>
          <p:cNvGrpSpPr/>
          <p:nvPr/>
        </p:nvGrpSpPr>
        <p:grpSpPr>
          <a:xfrm>
            <a:off x="10139029" y="2614262"/>
            <a:ext cx="776620" cy="3078407"/>
            <a:chOff x="10139029" y="2614262"/>
            <a:chExt cx="776620" cy="3078407"/>
          </a:xfrm>
        </p:grpSpPr>
        <p:sp>
          <p:nvSpPr>
            <p:cNvPr id="195" name="화살표: 아래쪽 194">
              <a:extLst>
                <a:ext uri="{FF2B5EF4-FFF2-40B4-BE49-F238E27FC236}">
                  <a16:creationId xmlns:a16="http://schemas.microsoft.com/office/drawing/2014/main" id="{31E3CFC9-3AA3-46CC-B31D-FE45048F7FBD}"/>
                </a:ext>
              </a:extLst>
            </p:cNvPr>
            <p:cNvSpPr/>
            <p:nvPr/>
          </p:nvSpPr>
          <p:spPr>
            <a:xfrm>
              <a:off x="10139029" y="4989682"/>
              <a:ext cx="776620" cy="702987"/>
            </a:xfrm>
            <a:prstGeom prst="downArrow">
              <a:avLst>
                <a:gd name="adj1" fmla="val 50000"/>
                <a:gd name="adj2" fmla="val 31499"/>
              </a:avLst>
            </a:prstGeom>
            <a:solidFill>
              <a:srgbClr val="338DCD">
                <a:tint val="66000"/>
                <a:satMod val="1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A18EBC01-7B7A-404F-9601-58AC0E7FE82F}"/>
                </a:ext>
              </a:extLst>
            </p:cNvPr>
            <p:cNvSpPr/>
            <p:nvPr/>
          </p:nvSpPr>
          <p:spPr>
            <a:xfrm>
              <a:off x="10332601" y="3818338"/>
              <a:ext cx="391224" cy="1601387"/>
            </a:xfrm>
            <a:prstGeom prst="rect">
              <a:avLst/>
            </a:prstGeom>
            <a:gradFill flip="none" rotWithShape="1">
              <a:gsLst>
                <a:gs pos="0">
                  <a:srgbClr val="338DCD">
                    <a:tint val="66000"/>
                    <a:satMod val="160000"/>
                  </a:srgbClr>
                </a:gs>
                <a:gs pos="50000">
                  <a:srgbClr val="338DCD">
                    <a:tint val="44500"/>
                    <a:satMod val="160000"/>
                  </a:srgbClr>
                </a:gs>
                <a:gs pos="100000">
                  <a:srgbClr val="338DCD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21625A99-4D2D-48F3-983E-CDDC85DE7D6A}"/>
                </a:ext>
              </a:extLst>
            </p:cNvPr>
            <p:cNvSpPr/>
            <p:nvPr/>
          </p:nvSpPr>
          <p:spPr>
            <a:xfrm>
              <a:off x="10332601" y="2614262"/>
              <a:ext cx="391224" cy="1204076"/>
            </a:xfrm>
            <a:prstGeom prst="rect">
              <a:avLst/>
            </a:prstGeom>
            <a:gradFill flip="none" rotWithShape="1">
              <a:gsLst>
                <a:gs pos="0">
                  <a:srgbClr val="338DCD">
                    <a:tint val="66000"/>
                    <a:satMod val="160000"/>
                  </a:srgbClr>
                </a:gs>
                <a:gs pos="50000">
                  <a:srgbClr val="338DCD">
                    <a:tint val="44500"/>
                    <a:satMod val="160000"/>
                  </a:srgbClr>
                </a:gs>
                <a:gs pos="100000">
                  <a:srgbClr val="338DCD">
                    <a:tint val="23500"/>
                    <a:satMod val="16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05D04A5-33CC-4930-AE27-E03F16E7C3CD}"/>
              </a:ext>
            </a:extLst>
          </p:cNvPr>
          <p:cNvSpPr txBox="1"/>
          <p:nvPr/>
        </p:nvSpPr>
        <p:spPr>
          <a:xfrm>
            <a:off x="9887020" y="3882337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UNION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27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6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32" name="Picture 24" descr="Neo4j Brand - Neo4j Graph Data Platform">
            <a:extLst>
              <a:ext uri="{FF2B5EF4-FFF2-40B4-BE49-F238E27FC236}">
                <a16:creationId xmlns:a16="http://schemas.microsoft.com/office/drawing/2014/main" id="{90C7FA71-1A4A-4759-923A-8B83C69B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56" y="4640093"/>
            <a:ext cx="1448976" cy="545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pic>
        <p:nvPicPr>
          <p:cNvPr id="136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4F0DA200-E1F7-423C-8C33-DADCAE47A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76" y="2848909"/>
            <a:ext cx="2341736" cy="99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Warehouse</a:t>
            </a:r>
            <a:endParaRPr lang="ko-KR" altLang="en-US" b="1" dirty="0"/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화살표: 오각형 183">
            <a:extLst>
              <a:ext uri="{FF2B5EF4-FFF2-40B4-BE49-F238E27FC236}">
                <a16:creationId xmlns:a16="http://schemas.microsoft.com/office/drawing/2014/main" id="{8E900C25-99FB-4307-875E-11F8425C8DC0}"/>
              </a:ext>
            </a:extLst>
          </p:cNvPr>
          <p:cNvSpPr/>
          <p:nvPr/>
        </p:nvSpPr>
        <p:spPr>
          <a:xfrm>
            <a:off x="9303453" y="1165331"/>
            <a:ext cx="25108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6D21508-D364-4CFB-AE87-B0DCC41CFD5A}"/>
              </a:ext>
            </a:extLst>
          </p:cNvPr>
          <p:cNvSpPr txBox="1"/>
          <p:nvPr/>
        </p:nvSpPr>
        <p:spPr>
          <a:xfrm>
            <a:off x="9340275" y="3021882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Collaborative filtering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CADFCA8-7DB6-446E-A618-F694A3CE6E85}"/>
              </a:ext>
            </a:extLst>
          </p:cNvPr>
          <p:cNvSpPr txBox="1"/>
          <p:nvPr/>
        </p:nvSpPr>
        <p:spPr>
          <a:xfrm>
            <a:off x="9390311" y="4728038"/>
            <a:ext cx="219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Contents-based</a:t>
            </a:r>
            <a:r>
              <a:rPr lang="en-US" altLang="ko-KR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F0FC2F-18E1-4028-B33B-37140F710CDB}"/>
              </a:ext>
            </a:extLst>
          </p:cNvPr>
          <p:cNvSpPr txBox="1"/>
          <p:nvPr/>
        </p:nvSpPr>
        <p:spPr>
          <a:xfrm>
            <a:off x="9390311" y="1864120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Recommendation</a:t>
            </a:r>
          </a:p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Service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8D4AE49-FFDC-4B61-A682-77170AB05CC4}"/>
              </a:ext>
            </a:extLst>
          </p:cNvPr>
          <p:cNvSpPr/>
          <p:nvPr/>
        </p:nvSpPr>
        <p:spPr>
          <a:xfrm>
            <a:off x="9396865" y="1718283"/>
            <a:ext cx="2241597" cy="895255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DAEF36A4-D542-43FB-AE7F-BC2A7303A887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9817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524798BB-462A-4B4A-8DBA-1218D6E6229F}"/>
              </a:ext>
            </a:extLst>
          </p:cNvPr>
          <p:cNvGrpSpPr/>
          <p:nvPr/>
        </p:nvGrpSpPr>
        <p:grpSpPr>
          <a:xfrm>
            <a:off x="10139029" y="2614262"/>
            <a:ext cx="776620" cy="3078407"/>
            <a:chOff x="10139029" y="2614262"/>
            <a:chExt cx="776620" cy="3078407"/>
          </a:xfrm>
        </p:grpSpPr>
        <p:sp>
          <p:nvSpPr>
            <p:cNvPr id="195" name="화살표: 아래쪽 194">
              <a:extLst>
                <a:ext uri="{FF2B5EF4-FFF2-40B4-BE49-F238E27FC236}">
                  <a16:creationId xmlns:a16="http://schemas.microsoft.com/office/drawing/2014/main" id="{31E3CFC9-3AA3-46CC-B31D-FE45048F7FBD}"/>
                </a:ext>
              </a:extLst>
            </p:cNvPr>
            <p:cNvSpPr/>
            <p:nvPr/>
          </p:nvSpPr>
          <p:spPr>
            <a:xfrm>
              <a:off x="10139029" y="4989682"/>
              <a:ext cx="776620" cy="702987"/>
            </a:xfrm>
            <a:prstGeom prst="downArrow">
              <a:avLst>
                <a:gd name="adj1" fmla="val 50000"/>
                <a:gd name="adj2" fmla="val 31499"/>
              </a:avLst>
            </a:prstGeom>
            <a:solidFill>
              <a:srgbClr val="338DCD">
                <a:tint val="66000"/>
                <a:satMod val="1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A18EBC01-7B7A-404F-9601-58AC0E7FE82F}"/>
                </a:ext>
              </a:extLst>
            </p:cNvPr>
            <p:cNvSpPr/>
            <p:nvPr/>
          </p:nvSpPr>
          <p:spPr>
            <a:xfrm>
              <a:off x="10332601" y="3818338"/>
              <a:ext cx="391224" cy="1601387"/>
            </a:xfrm>
            <a:prstGeom prst="rect">
              <a:avLst/>
            </a:prstGeom>
            <a:gradFill flip="none" rotWithShape="1">
              <a:gsLst>
                <a:gs pos="0">
                  <a:srgbClr val="338DCD">
                    <a:tint val="66000"/>
                    <a:satMod val="160000"/>
                  </a:srgbClr>
                </a:gs>
                <a:gs pos="50000">
                  <a:srgbClr val="338DCD">
                    <a:tint val="44500"/>
                    <a:satMod val="160000"/>
                  </a:srgbClr>
                </a:gs>
                <a:gs pos="100000">
                  <a:srgbClr val="338DCD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21625A99-4D2D-48F3-983E-CDDC85DE7D6A}"/>
                </a:ext>
              </a:extLst>
            </p:cNvPr>
            <p:cNvSpPr/>
            <p:nvPr/>
          </p:nvSpPr>
          <p:spPr>
            <a:xfrm>
              <a:off x="10332601" y="2614262"/>
              <a:ext cx="391224" cy="1204076"/>
            </a:xfrm>
            <a:prstGeom prst="rect">
              <a:avLst/>
            </a:prstGeom>
            <a:gradFill flip="none" rotWithShape="1">
              <a:gsLst>
                <a:gs pos="0">
                  <a:srgbClr val="338DCD">
                    <a:tint val="66000"/>
                    <a:satMod val="160000"/>
                  </a:srgbClr>
                </a:gs>
                <a:gs pos="50000">
                  <a:srgbClr val="338DCD">
                    <a:tint val="44500"/>
                    <a:satMod val="160000"/>
                  </a:srgbClr>
                </a:gs>
                <a:gs pos="100000">
                  <a:srgbClr val="338DCD">
                    <a:tint val="23500"/>
                    <a:satMod val="16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05D04A5-33CC-4930-AE27-E03F16E7C3CD}"/>
              </a:ext>
            </a:extLst>
          </p:cNvPr>
          <p:cNvSpPr txBox="1"/>
          <p:nvPr/>
        </p:nvSpPr>
        <p:spPr>
          <a:xfrm>
            <a:off x="9887020" y="3882337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UNION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27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6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32" name="Picture 24" descr="Neo4j Brand - Neo4j Graph Data Platform">
            <a:extLst>
              <a:ext uri="{FF2B5EF4-FFF2-40B4-BE49-F238E27FC236}">
                <a16:creationId xmlns:a16="http://schemas.microsoft.com/office/drawing/2014/main" id="{90C7FA71-1A4A-4759-923A-8B83C69B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56" y="4640093"/>
            <a:ext cx="1448976" cy="545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pic>
        <p:nvPicPr>
          <p:cNvPr id="136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4F0DA200-E1F7-423C-8C33-DADCAE47A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76" y="2848909"/>
            <a:ext cx="2341736" cy="99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Warehouse</a:t>
            </a:r>
            <a:endParaRPr lang="ko-KR" altLang="en-US" b="1" dirty="0"/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화살표: 오각형 183">
            <a:extLst>
              <a:ext uri="{FF2B5EF4-FFF2-40B4-BE49-F238E27FC236}">
                <a16:creationId xmlns:a16="http://schemas.microsoft.com/office/drawing/2014/main" id="{8E900C25-99FB-4307-875E-11F8425C8DC0}"/>
              </a:ext>
            </a:extLst>
          </p:cNvPr>
          <p:cNvSpPr/>
          <p:nvPr/>
        </p:nvSpPr>
        <p:spPr>
          <a:xfrm>
            <a:off x="9303453" y="1165331"/>
            <a:ext cx="25108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6D21508-D364-4CFB-AE87-B0DCC41CFD5A}"/>
              </a:ext>
            </a:extLst>
          </p:cNvPr>
          <p:cNvSpPr txBox="1"/>
          <p:nvPr/>
        </p:nvSpPr>
        <p:spPr>
          <a:xfrm>
            <a:off x="9340275" y="3021882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Collaborative filtering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CADFCA8-7DB6-446E-A618-F694A3CE6E85}"/>
              </a:ext>
            </a:extLst>
          </p:cNvPr>
          <p:cNvSpPr txBox="1"/>
          <p:nvPr/>
        </p:nvSpPr>
        <p:spPr>
          <a:xfrm>
            <a:off x="9390311" y="4728038"/>
            <a:ext cx="219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Contents-based</a:t>
            </a:r>
            <a:r>
              <a:rPr lang="en-US" altLang="ko-KR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F0FC2F-18E1-4028-B33B-37140F710CDB}"/>
              </a:ext>
            </a:extLst>
          </p:cNvPr>
          <p:cNvSpPr txBox="1"/>
          <p:nvPr/>
        </p:nvSpPr>
        <p:spPr>
          <a:xfrm>
            <a:off x="9390311" y="1864120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Recommendation</a:t>
            </a:r>
          </a:p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Service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8D4AE49-FFDC-4B61-A682-77170AB05CC4}"/>
              </a:ext>
            </a:extLst>
          </p:cNvPr>
          <p:cNvSpPr/>
          <p:nvPr/>
        </p:nvSpPr>
        <p:spPr>
          <a:xfrm>
            <a:off x="9396865" y="1718283"/>
            <a:ext cx="2241597" cy="895255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9" name="Picture 2" descr="모니터 화면 - 무료 컴퓨터개 아이콘">
            <a:extLst>
              <a:ext uri="{FF2B5EF4-FFF2-40B4-BE49-F238E27FC236}">
                <a16:creationId xmlns:a16="http://schemas.microsoft.com/office/drawing/2014/main" id="{3DD8F624-D8BB-41D2-9C14-93EFF5BDC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6818" y="5664384"/>
            <a:ext cx="1561689" cy="126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27081329-E627-4697-9963-3EE79886F904}"/>
              </a:ext>
            </a:extLst>
          </p:cNvPr>
          <p:cNvSpPr txBox="1"/>
          <p:nvPr/>
        </p:nvSpPr>
        <p:spPr>
          <a:xfrm>
            <a:off x="9887020" y="5925541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Output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BDF5E6C-749C-475C-A48D-310DBAA95DC9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Big Picture of our Scenario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503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00EF7-3B0E-4738-BD03-54F427D1F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Scenario</a:t>
            </a:r>
            <a:br>
              <a:rPr lang="en-US" altLang="ko-KR" dirty="0"/>
            </a:br>
            <a:r>
              <a:rPr lang="en-US" altLang="ko-KR" dirty="0"/>
              <a:t>Implementation 1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567180-693A-40D0-88AA-12016BC92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Constructing a Movie Database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37672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524798BB-462A-4B4A-8DBA-1218D6E6229F}"/>
              </a:ext>
            </a:extLst>
          </p:cNvPr>
          <p:cNvGrpSpPr/>
          <p:nvPr/>
        </p:nvGrpSpPr>
        <p:grpSpPr>
          <a:xfrm>
            <a:off x="10139029" y="2614262"/>
            <a:ext cx="776620" cy="3078407"/>
            <a:chOff x="10139029" y="2614262"/>
            <a:chExt cx="776620" cy="3078407"/>
          </a:xfrm>
          <a:solidFill>
            <a:schemeClr val="bg1">
              <a:lumMod val="95000"/>
            </a:schemeClr>
          </a:solidFill>
        </p:grpSpPr>
        <p:sp>
          <p:nvSpPr>
            <p:cNvPr id="195" name="화살표: 아래쪽 194">
              <a:extLst>
                <a:ext uri="{FF2B5EF4-FFF2-40B4-BE49-F238E27FC236}">
                  <a16:creationId xmlns:a16="http://schemas.microsoft.com/office/drawing/2014/main" id="{31E3CFC9-3AA3-46CC-B31D-FE45048F7FBD}"/>
                </a:ext>
              </a:extLst>
            </p:cNvPr>
            <p:cNvSpPr/>
            <p:nvPr/>
          </p:nvSpPr>
          <p:spPr>
            <a:xfrm>
              <a:off x="10139029" y="4989682"/>
              <a:ext cx="776620" cy="702987"/>
            </a:xfrm>
            <a:prstGeom prst="downArrow">
              <a:avLst>
                <a:gd name="adj1" fmla="val 50000"/>
                <a:gd name="adj2" fmla="val 314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A18EBC01-7B7A-404F-9601-58AC0E7FE82F}"/>
                </a:ext>
              </a:extLst>
            </p:cNvPr>
            <p:cNvSpPr/>
            <p:nvPr/>
          </p:nvSpPr>
          <p:spPr>
            <a:xfrm>
              <a:off x="10332601" y="3818338"/>
              <a:ext cx="391224" cy="16013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21625A99-4D2D-48F3-983E-CDDC85DE7D6A}"/>
                </a:ext>
              </a:extLst>
            </p:cNvPr>
            <p:cNvSpPr/>
            <p:nvPr/>
          </p:nvSpPr>
          <p:spPr>
            <a:xfrm>
              <a:off x="10332601" y="2614262"/>
              <a:ext cx="391224" cy="12040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05D04A5-33CC-4930-AE27-E03F16E7C3CD}"/>
              </a:ext>
            </a:extLst>
          </p:cNvPr>
          <p:cNvSpPr txBox="1"/>
          <p:nvPr/>
        </p:nvSpPr>
        <p:spPr>
          <a:xfrm>
            <a:off x="9887020" y="3882337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1">
                    <a:lumMod val="85000"/>
                  </a:schemeClr>
                </a:solidFill>
              </a:rPr>
              <a:t>UNION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0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rgbClr val="AD3837"/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pic>
        <p:nvPicPr>
          <p:cNvPr id="116" name="Picture 4" descr="Movie Database Alternative API Documentation (rapidapi) | RapidAPI">
            <a:extLst>
              <a:ext uri="{FF2B5EF4-FFF2-40B4-BE49-F238E27FC236}">
                <a16:creationId xmlns:a16="http://schemas.microsoft.com/office/drawing/2014/main" id="{BD964800-ADA6-4ECC-8DAB-90E24E9C9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9" y="4190674"/>
            <a:ext cx="874402" cy="80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pic>
          <p:nvPicPr>
            <p:cNvPr id="165" name="Picture 2" descr="RapidAPI · GitHub">
              <a:extLst>
                <a:ext uri="{FF2B5EF4-FFF2-40B4-BE49-F238E27FC236}">
                  <a16:creationId xmlns:a16="http://schemas.microsoft.com/office/drawing/2014/main" id="{2C29D728-328B-4D23-80FE-96DB9711B9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304" y="1530680"/>
              <a:ext cx="1000010" cy="100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6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rgbClr val="1D4371"/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1D437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  <a:endCxn id="116" idx="0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rgbClr val="1D4371"/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3956189"/>
            <a:ext cx="1194641" cy="1249743"/>
            <a:chOff x="1562960" y="3956189"/>
            <a:chExt cx="1409810" cy="1249743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21" name="Picture 8" descr="Free Icon | Api">
              <a:extLst>
                <a:ext uri="{FF2B5EF4-FFF2-40B4-BE49-F238E27FC236}">
                  <a16:creationId xmlns:a16="http://schemas.microsoft.com/office/drawing/2014/main" id="{50620782-9473-4FEB-AD22-F98FD896E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2030" y="3956189"/>
              <a:ext cx="581848" cy="453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27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  <a:noFill/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5" cy="3556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3023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grpFill/>
            <a:effectLst>
              <a:softEdge rad="635000"/>
            </a:effec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grpFill/>
            <a:effectLst>
              <a:softEdge rad="635000"/>
            </a:effec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grpFill/>
            <a:effectLst>
              <a:softEdge rad="635000"/>
            </a:effectLst>
          </p:spPr>
        </p:pic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grpFill/>
            <a:effectLst>
              <a:softEdge rad="635000"/>
            </a:effec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grpFill/>
            <a:effectLst>
              <a:softEdge rad="635000"/>
            </a:effec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grpFill/>
            <a:effectLst>
              <a:softEdge rad="635000"/>
            </a:effec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32" name="Picture 24" descr="Neo4j Brand - Neo4j Graph Data Platform">
            <a:extLst>
              <a:ext uri="{FF2B5EF4-FFF2-40B4-BE49-F238E27FC236}">
                <a16:creationId xmlns:a16="http://schemas.microsoft.com/office/drawing/2014/main" id="{90C7FA71-1A4A-4759-923A-8B83C69B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56" y="4640093"/>
            <a:ext cx="1448976" cy="545223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pic>
        <p:nvPicPr>
          <p:cNvPr id="136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4F0DA200-E1F7-423C-8C33-DADCAE47A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76" y="2848909"/>
            <a:ext cx="2341736" cy="992279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0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Data Warehouse</a:t>
            </a:r>
            <a:endParaRPr lang="ko-KR" altLang="en-US" b="1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화살표: 오각형 183">
            <a:extLst>
              <a:ext uri="{FF2B5EF4-FFF2-40B4-BE49-F238E27FC236}">
                <a16:creationId xmlns:a16="http://schemas.microsoft.com/office/drawing/2014/main" id="{8E900C25-99FB-4307-875E-11F8425C8DC0}"/>
              </a:ext>
            </a:extLst>
          </p:cNvPr>
          <p:cNvSpPr/>
          <p:nvPr/>
        </p:nvSpPr>
        <p:spPr>
          <a:xfrm>
            <a:off x="9303453" y="1165331"/>
            <a:ext cx="2510822" cy="369332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Application</a:t>
            </a:r>
            <a:endParaRPr lang="ko-KR" altLang="en-US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6D21508-D364-4CFB-AE87-B0DCC41CFD5A}"/>
              </a:ext>
            </a:extLst>
          </p:cNvPr>
          <p:cNvSpPr txBox="1"/>
          <p:nvPr/>
        </p:nvSpPr>
        <p:spPr>
          <a:xfrm>
            <a:off x="9340275" y="3021882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Collaborative filtering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CADFCA8-7DB6-446E-A618-F694A3CE6E85}"/>
              </a:ext>
            </a:extLst>
          </p:cNvPr>
          <p:cNvSpPr txBox="1"/>
          <p:nvPr/>
        </p:nvSpPr>
        <p:spPr>
          <a:xfrm>
            <a:off x="9390311" y="4728038"/>
            <a:ext cx="219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Contents-based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F0FC2F-18E1-4028-B33B-37140F710CDB}"/>
              </a:ext>
            </a:extLst>
          </p:cNvPr>
          <p:cNvSpPr txBox="1"/>
          <p:nvPr/>
        </p:nvSpPr>
        <p:spPr>
          <a:xfrm>
            <a:off x="9390311" y="1864120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Recommendation</a:t>
            </a:r>
          </a:p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Service</a:t>
            </a:r>
            <a:endParaRPr lang="en-US" altLang="ko-K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8D4AE49-FFDC-4B61-A682-77170AB05CC4}"/>
              </a:ext>
            </a:extLst>
          </p:cNvPr>
          <p:cNvSpPr/>
          <p:nvPr/>
        </p:nvSpPr>
        <p:spPr>
          <a:xfrm>
            <a:off x="9396865" y="1718283"/>
            <a:ext cx="2241597" cy="895255"/>
          </a:xfrm>
          <a:prstGeom prst="roundRect">
            <a:avLst/>
          </a:prstGeom>
          <a:noFill/>
          <a:ln w="1905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99" name="Picture 2" descr="모니터 화면 - 무료 컴퓨터개 아이콘">
            <a:extLst>
              <a:ext uri="{FF2B5EF4-FFF2-40B4-BE49-F238E27FC236}">
                <a16:creationId xmlns:a16="http://schemas.microsoft.com/office/drawing/2014/main" id="{3DD8F624-D8BB-41D2-9C14-93EFF5BDC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6818" y="5664384"/>
            <a:ext cx="1561689" cy="1269815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1">
                    <a:lumMod val="85000"/>
                  </a:schemeClr>
                </a:solidFill>
              </a:rPr>
              <a:t>Input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27081329-E627-4697-9963-3EE79886F904}"/>
              </a:ext>
            </a:extLst>
          </p:cNvPr>
          <p:cNvSpPr txBox="1"/>
          <p:nvPr/>
        </p:nvSpPr>
        <p:spPr>
          <a:xfrm>
            <a:off x="9887020" y="5925541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1">
                    <a:lumMod val="85000"/>
                  </a:schemeClr>
                </a:solidFill>
              </a:rPr>
              <a:t>Output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BDF5E6C-749C-475C-A48D-310DBAA95DC9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Constructing a Movie Database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03702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b="1" dirty="0"/>
              <a:t>Movie Data </a:t>
            </a:r>
            <a:r>
              <a:rPr lang="en-US" altLang="ko-KR" dirty="0"/>
              <a:t>from </a:t>
            </a:r>
            <a:r>
              <a:rPr lang="en-US" altLang="ko-KR" b="1" dirty="0"/>
              <a:t>API </a:t>
            </a:r>
            <a:r>
              <a:rPr lang="en-US" altLang="ko-KR" dirty="0"/>
              <a:t>source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38F2EEB-3BA9-47EF-BC57-04D051552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16" y="1638300"/>
            <a:ext cx="8556434" cy="443865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2C62614-5B00-4C77-A407-D856012F8051}"/>
              </a:ext>
            </a:extLst>
          </p:cNvPr>
          <p:cNvSpPr/>
          <p:nvPr/>
        </p:nvSpPr>
        <p:spPr>
          <a:xfrm>
            <a:off x="6848475" y="1790700"/>
            <a:ext cx="2056654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API Source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pic>
        <p:nvPicPr>
          <p:cNvPr id="2050" name="Picture 2" descr="16919504 (280×280)">
            <a:extLst>
              <a:ext uri="{FF2B5EF4-FFF2-40B4-BE49-F238E27FC236}">
                <a16:creationId xmlns:a16="http://schemas.microsoft.com/office/drawing/2014/main" id="{F424BD33-1F02-4301-90ED-453BD632E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400" y="2524125"/>
            <a:ext cx="2667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1175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b="1" dirty="0"/>
              <a:t>Movie Data </a:t>
            </a:r>
            <a:r>
              <a:rPr lang="en-US" altLang="ko-KR" dirty="0"/>
              <a:t>from </a:t>
            </a:r>
            <a:r>
              <a:rPr lang="en-US" altLang="ko-KR" b="1" dirty="0"/>
              <a:t>API </a:t>
            </a:r>
            <a:r>
              <a:rPr lang="en-US" altLang="ko-KR" dirty="0"/>
              <a:t>source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38F2EEB-3BA9-47EF-BC57-04D0515523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0453"/>
          <a:stretch/>
        </p:blipFill>
        <p:spPr>
          <a:xfrm>
            <a:off x="519816" y="1638300"/>
            <a:ext cx="2528184" cy="443865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2C62614-5B00-4C77-A407-D856012F8051}"/>
              </a:ext>
            </a:extLst>
          </p:cNvPr>
          <p:cNvSpPr/>
          <p:nvPr/>
        </p:nvSpPr>
        <p:spPr>
          <a:xfrm>
            <a:off x="755581" y="1790700"/>
            <a:ext cx="2056654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API Source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3" name="화살표: 줄무늬가 있는 오른쪽 2">
            <a:extLst>
              <a:ext uri="{FF2B5EF4-FFF2-40B4-BE49-F238E27FC236}">
                <a16:creationId xmlns:a16="http://schemas.microsoft.com/office/drawing/2014/main" id="{6491209A-F4E2-466D-9E6C-8F87BFBB6A93}"/>
              </a:ext>
            </a:extLst>
          </p:cNvPr>
          <p:cNvSpPr/>
          <p:nvPr/>
        </p:nvSpPr>
        <p:spPr>
          <a:xfrm>
            <a:off x="3171824" y="3167062"/>
            <a:ext cx="733425" cy="1381125"/>
          </a:xfrm>
          <a:prstGeom prst="stripedRightArrow">
            <a:avLst>
              <a:gd name="adj1" fmla="val 50000"/>
              <a:gd name="adj2" fmla="val 49071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F467F4E-C0C3-426A-8BAF-88DD6CFB9377}"/>
              </a:ext>
            </a:extLst>
          </p:cNvPr>
          <p:cNvGrpSpPr/>
          <p:nvPr/>
        </p:nvGrpSpPr>
        <p:grpSpPr>
          <a:xfrm>
            <a:off x="4103083" y="1540668"/>
            <a:ext cx="1009131" cy="1042987"/>
            <a:chOff x="2980963" y="3850962"/>
            <a:chExt cx="1025902" cy="1078852"/>
          </a:xfrm>
        </p:grpSpPr>
        <p:pic>
          <p:nvPicPr>
            <p:cNvPr id="8" name="Picture 6">
              <a:extLst>
                <a:ext uri="{FF2B5EF4-FFF2-40B4-BE49-F238E27FC236}">
                  <a16:creationId xmlns:a16="http://schemas.microsoft.com/office/drawing/2014/main" id="{B67B30B6-8CE2-43D1-817D-8D46D5C7A2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E4AAF5-249E-4549-8AEB-FD1ADBD52DEA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F3524C8-856B-4A72-9985-3DA0039344B3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D9DAD95-9882-4C6E-812B-E380457BE24F}"/>
              </a:ext>
            </a:extLst>
          </p:cNvPr>
          <p:cNvSpPr/>
          <p:nvPr/>
        </p:nvSpPr>
        <p:spPr>
          <a:xfrm>
            <a:off x="5089096" y="1540668"/>
            <a:ext cx="2216219" cy="5429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Python code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2DB1532-BB1A-4BE0-878C-D03AB3C5A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413" y="2146570"/>
            <a:ext cx="6250588" cy="4335488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0AF7FBE-E5BA-4C3F-8C89-5F8F65AF927E}"/>
              </a:ext>
            </a:extLst>
          </p:cNvPr>
          <p:cNvSpPr/>
          <p:nvPr/>
        </p:nvSpPr>
        <p:spPr>
          <a:xfrm>
            <a:off x="9060407" y="5619750"/>
            <a:ext cx="2216219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Code Sample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543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5FDE226-7A1A-43DB-AC59-DBDBDA4B6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72" y="2223066"/>
            <a:ext cx="12000855" cy="4549209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8589F6D-CE31-456B-98CC-90442A5B5ABB}"/>
              </a:ext>
            </a:extLst>
          </p:cNvPr>
          <p:cNvSpPr/>
          <p:nvPr/>
        </p:nvSpPr>
        <p:spPr>
          <a:xfrm>
            <a:off x="9527132" y="6038850"/>
            <a:ext cx="2216219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Sample data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9" name="표 4">
            <a:extLst>
              <a:ext uri="{FF2B5EF4-FFF2-40B4-BE49-F238E27FC236}">
                <a16:creationId xmlns:a16="http://schemas.microsoft.com/office/drawing/2014/main" id="{869EBA76-3DF5-4191-9BA5-92506EA0DC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4279014"/>
              </p:ext>
            </p:extLst>
          </p:nvPr>
        </p:nvGraphicFramePr>
        <p:xfrm>
          <a:off x="203199" y="628013"/>
          <a:ext cx="1047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1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771650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657350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  <a:gridCol w="2105025">
                  <a:extLst>
                    <a:ext uri="{9D8B030D-6E8A-4147-A177-3AD203B41FA5}">
                      <a16:colId xmlns:a16="http://schemas.microsoft.com/office/drawing/2014/main" val="1353676177"/>
                    </a:ext>
                  </a:extLst>
                </a:gridCol>
                <a:gridCol w="1238250">
                  <a:extLst>
                    <a:ext uri="{9D8B030D-6E8A-4147-A177-3AD203B41FA5}">
                      <a16:colId xmlns:a16="http://schemas.microsoft.com/office/drawing/2014/main" val="5947887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imdbID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backdropPath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tagline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/>
                        <a:t>Runtime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imdbRating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backdropURLs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streamingInfo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/>
                        <a:t>Overview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imdbVoteCount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originalTitle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posterPath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originalLanguage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/>
                        <a:t>cast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tmdbRating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overview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posterURLs</a:t>
                      </a:r>
                      <a:endParaRPr lang="ko-KR" altLang="en-US" b="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EFCE6DF-F3EA-4E06-A89E-A42B512F82E4}"/>
              </a:ext>
            </a:extLst>
          </p:cNvPr>
          <p:cNvSpPr txBox="1"/>
          <p:nvPr/>
        </p:nvSpPr>
        <p:spPr>
          <a:xfrm>
            <a:off x="203199" y="85725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6266503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00EF7-3B0E-4738-BD03-54F427D1F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Scenario</a:t>
            </a:r>
            <a:br>
              <a:rPr lang="en-US" altLang="ko-KR" dirty="0"/>
            </a:br>
            <a:r>
              <a:rPr lang="en-US" altLang="ko-KR" dirty="0"/>
              <a:t>Implementation 2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567180-693A-40D0-88AA-12016BC92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Constructing an User interface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68554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524798BB-462A-4B4A-8DBA-1218D6E6229F}"/>
              </a:ext>
            </a:extLst>
          </p:cNvPr>
          <p:cNvGrpSpPr/>
          <p:nvPr/>
        </p:nvGrpSpPr>
        <p:grpSpPr>
          <a:xfrm>
            <a:off x="10139029" y="2614262"/>
            <a:ext cx="776620" cy="3078407"/>
            <a:chOff x="10139029" y="2614262"/>
            <a:chExt cx="776620" cy="3078407"/>
          </a:xfrm>
          <a:noFill/>
        </p:grpSpPr>
        <p:sp>
          <p:nvSpPr>
            <p:cNvPr id="195" name="화살표: 아래쪽 194">
              <a:extLst>
                <a:ext uri="{FF2B5EF4-FFF2-40B4-BE49-F238E27FC236}">
                  <a16:creationId xmlns:a16="http://schemas.microsoft.com/office/drawing/2014/main" id="{31E3CFC9-3AA3-46CC-B31D-FE45048F7FBD}"/>
                </a:ext>
              </a:extLst>
            </p:cNvPr>
            <p:cNvSpPr/>
            <p:nvPr/>
          </p:nvSpPr>
          <p:spPr>
            <a:xfrm>
              <a:off x="10139029" y="4989682"/>
              <a:ext cx="776620" cy="702987"/>
            </a:xfrm>
            <a:prstGeom prst="downArrow">
              <a:avLst>
                <a:gd name="adj1" fmla="val 50000"/>
                <a:gd name="adj2" fmla="val 31499"/>
              </a:avLst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A18EBC01-7B7A-404F-9601-58AC0E7FE82F}"/>
                </a:ext>
              </a:extLst>
            </p:cNvPr>
            <p:cNvSpPr/>
            <p:nvPr/>
          </p:nvSpPr>
          <p:spPr>
            <a:xfrm>
              <a:off x="10332601" y="3818338"/>
              <a:ext cx="391224" cy="1601387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21625A99-4D2D-48F3-983E-CDDC85DE7D6A}"/>
                </a:ext>
              </a:extLst>
            </p:cNvPr>
            <p:cNvSpPr/>
            <p:nvPr/>
          </p:nvSpPr>
          <p:spPr>
            <a:xfrm>
              <a:off x="10332601" y="2614262"/>
              <a:ext cx="391224" cy="1204076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05D04A5-33CC-4930-AE27-E03F16E7C3CD}"/>
              </a:ext>
            </a:extLst>
          </p:cNvPr>
          <p:cNvSpPr txBox="1"/>
          <p:nvPr/>
        </p:nvSpPr>
        <p:spPr>
          <a:xfrm>
            <a:off x="9887020" y="3882337"/>
            <a:ext cx="120469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1">
                    <a:lumMod val="85000"/>
                  </a:schemeClr>
                </a:solidFill>
              </a:rPr>
              <a:t>UNION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77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4500971"/>
            <a:ext cx="1194641" cy="716216"/>
            <a:chOff x="1562960" y="4500971"/>
            <a:chExt cx="1409810" cy="716216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6" cy="343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pic>
          <p:nvPicPr>
            <p:cNvPr id="155" name="Picture 10" descr="호기심을 자극하는 영화 포스터들 » 월간 건축사">
              <a:extLst>
                <a:ext uri="{FF2B5EF4-FFF2-40B4-BE49-F238E27FC236}">
                  <a16:creationId xmlns:a16="http://schemas.microsoft.com/office/drawing/2014/main" id="{4F68ECF8-A441-4BCA-8D4C-3D3EE4EF3D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6239" y="1253033"/>
              <a:ext cx="895350" cy="1276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6" name="Picture 12" descr="매거진M] 당신을 사로잡은 2015 최고의 포스터(외국영화) | 중앙일보">
              <a:extLst>
                <a:ext uri="{FF2B5EF4-FFF2-40B4-BE49-F238E27FC236}">
                  <a16:creationId xmlns:a16="http://schemas.microsoft.com/office/drawing/2014/main" id="{CDBF2F5B-6F87-4065-B40E-138A81512D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589" y="1292407"/>
              <a:ext cx="804008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7" name="Picture 14" descr="수정부터 표절까지, 영화 포스터에 무슨 일이? : 네이버 포스트">
              <a:extLst>
                <a:ext uri="{FF2B5EF4-FFF2-40B4-BE49-F238E27FC236}">
                  <a16:creationId xmlns:a16="http://schemas.microsoft.com/office/drawing/2014/main" id="{DAB44D5B-39A1-47C6-9EDA-A02829980D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4079" y="1292407"/>
              <a:ext cx="772541" cy="1150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61" name="Picture 16" descr="Star Ratings">
              <a:extLst>
                <a:ext uri="{FF2B5EF4-FFF2-40B4-BE49-F238E27FC236}">
                  <a16:creationId xmlns:a16="http://schemas.microsoft.com/office/drawing/2014/main" id="{3F124C92-40E0-4B14-8423-EB2453D1A4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9354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2" name="Picture 16" descr="Star Ratings">
              <a:extLst>
                <a:ext uri="{FF2B5EF4-FFF2-40B4-BE49-F238E27FC236}">
                  <a16:creationId xmlns:a16="http://schemas.microsoft.com/office/drawing/2014/main" id="{96CA7793-7E8B-43DC-ABEF-4F1AB33CD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9033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3" name="Picture 16" descr="Star Ratings">
              <a:extLst>
                <a:ext uri="{FF2B5EF4-FFF2-40B4-BE49-F238E27FC236}">
                  <a16:creationId xmlns:a16="http://schemas.microsoft.com/office/drawing/2014/main" id="{57BF0CE5-4129-4CA3-A8EE-10A150A153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5789" y="2489543"/>
              <a:ext cx="709120" cy="237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27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6" name="Picture 18" descr="World Wide Web Icon | Free SVG">
            <a:extLst>
              <a:ext uri="{FF2B5EF4-FFF2-40B4-BE49-F238E27FC236}">
                <a16:creationId xmlns:a16="http://schemas.microsoft.com/office/drawing/2014/main" id="{94212537-8B1C-4169-A7D5-C8648EF43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981" y="3948620"/>
            <a:ext cx="510916" cy="49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Data Warehouse</a:t>
            </a:r>
            <a:endParaRPr lang="ko-KR" altLang="en-US" b="1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화살표: 오각형 183">
            <a:extLst>
              <a:ext uri="{FF2B5EF4-FFF2-40B4-BE49-F238E27FC236}">
                <a16:creationId xmlns:a16="http://schemas.microsoft.com/office/drawing/2014/main" id="{8E900C25-99FB-4307-875E-11F8425C8DC0}"/>
              </a:ext>
            </a:extLst>
          </p:cNvPr>
          <p:cNvSpPr/>
          <p:nvPr/>
        </p:nvSpPr>
        <p:spPr>
          <a:xfrm>
            <a:off x="9303453" y="1165331"/>
            <a:ext cx="2510822" cy="369332"/>
          </a:xfrm>
          <a:prstGeom prst="homePlat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Application</a:t>
            </a:r>
            <a:endParaRPr lang="ko-KR" altLang="en-US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6D21508-D364-4CFB-AE87-B0DCC41CFD5A}"/>
              </a:ext>
            </a:extLst>
          </p:cNvPr>
          <p:cNvSpPr txBox="1"/>
          <p:nvPr/>
        </p:nvSpPr>
        <p:spPr>
          <a:xfrm>
            <a:off x="9340275" y="3021882"/>
            <a:ext cx="229818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Collaborative filtering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CADFCA8-7DB6-446E-A618-F694A3CE6E85}"/>
              </a:ext>
            </a:extLst>
          </p:cNvPr>
          <p:cNvSpPr txBox="1"/>
          <p:nvPr/>
        </p:nvSpPr>
        <p:spPr>
          <a:xfrm>
            <a:off x="9390311" y="4728038"/>
            <a:ext cx="21981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Contents-based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F0FC2F-18E1-4028-B33B-37140F710CDB}"/>
              </a:ext>
            </a:extLst>
          </p:cNvPr>
          <p:cNvSpPr txBox="1"/>
          <p:nvPr/>
        </p:nvSpPr>
        <p:spPr>
          <a:xfrm>
            <a:off x="9390311" y="1864120"/>
            <a:ext cx="229818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Recommendation</a:t>
            </a:r>
          </a:p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Service</a:t>
            </a:r>
            <a:endParaRPr lang="en-US" altLang="ko-K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8D4AE49-FFDC-4B61-A682-77170AB05CC4}"/>
              </a:ext>
            </a:extLst>
          </p:cNvPr>
          <p:cNvSpPr/>
          <p:nvPr/>
        </p:nvSpPr>
        <p:spPr>
          <a:xfrm>
            <a:off x="9396865" y="1718283"/>
            <a:ext cx="2241597" cy="895255"/>
          </a:xfrm>
          <a:prstGeom prst="roundRect">
            <a:avLst/>
          </a:prstGeom>
          <a:noFill/>
          <a:ln w="1905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01" name="Picture 2" descr="모니터 화면 - 무료 컴퓨터개 아이콘">
            <a:extLst>
              <a:ext uri="{FF2B5EF4-FFF2-40B4-BE49-F238E27FC236}">
                <a16:creationId xmlns:a16="http://schemas.microsoft.com/office/drawing/2014/main" id="{411D01D1-D9B7-4581-8965-4FC288FE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251" y="2194136"/>
            <a:ext cx="1561689" cy="11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Input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27081329-E627-4697-9963-3EE79886F904}"/>
              </a:ext>
            </a:extLst>
          </p:cNvPr>
          <p:cNvSpPr txBox="1"/>
          <p:nvPr/>
        </p:nvSpPr>
        <p:spPr>
          <a:xfrm>
            <a:off x="9887020" y="5925541"/>
            <a:ext cx="120469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1">
                    <a:lumMod val="85000"/>
                  </a:schemeClr>
                </a:solidFill>
              </a:rPr>
              <a:t>Output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BDF5E6C-749C-475C-A48D-310DBAA95DC9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Constructing an User interface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75971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b="1" dirty="0"/>
              <a:t>User Data </a:t>
            </a:r>
            <a:r>
              <a:rPr lang="en-US" altLang="ko-KR" dirty="0"/>
              <a:t>from </a:t>
            </a:r>
            <a:r>
              <a:rPr lang="en-US" altLang="ko-KR" b="1" dirty="0"/>
              <a:t>Web source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3AA52E0-68D9-4136-93F6-55EA78326581}"/>
              </a:ext>
            </a:extLst>
          </p:cNvPr>
          <p:cNvCxnSpPr/>
          <p:nvPr/>
        </p:nvCxnSpPr>
        <p:spPr>
          <a:xfrm>
            <a:off x="1876425" y="1092476"/>
            <a:ext cx="0" cy="4174849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7FD5263-83F9-414E-A296-966CF290D5FD}"/>
              </a:ext>
            </a:extLst>
          </p:cNvPr>
          <p:cNvCxnSpPr/>
          <p:nvPr/>
        </p:nvCxnSpPr>
        <p:spPr>
          <a:xfrm>
            <a:off x="1876425" y="5257800"/>
            <a:ext cx="1247775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9C52065-756C-4122-819E-3CA5D66DF1A4}"/>
              </a:ext>
            </a:extLst>
          </p:cNvPr>
          <p:cNvCxnSpPr/>
          <p:nvPr/>
        </p:nvCxnSpPr>
        <p:spPr>
          <a:xfrm>
            <a:off x="1876425" y="3219450"/>
            <a:ext cx="1219200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6EC44B0-A38E-468D-B968-4801527A9E94}"/>
              </a:ext>
            </a:extLst>
          </p:cNvPr>
          <p:cNvSpPr/>
          <p:nvPr/>
        </p:nvSpPr>
        <p:spPr>
          <a:xfrm>
            <a:off x="447675" y="288842"/>
            <a:ext cx="2895598" cy="803632"/>
          </a:xfrm>
          <a:prstGeom prst="round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F7FACB38-EAD0-41AB-B88E-FA8AF9C9D6D6}"/>
              </a:ext>
            </a:extLst>
          </p:cNvPr>
          <p:cNvSpPr txBox="1">
            <a:spLocks/>
          </p:cNvSpPr>
          <p:nvPr/>
        </p:nvSpPr>
        <p:spPr>
          <a:xfrm>
            <a:off x="3424941" y="2801895"/>
            <a:ext cx="8385313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/>
              <a:t>Sample Data</a:t>
            </a:r>
            <a:r>
              <a:rPr lang="en-US" altLang="ko-KR" sz="3600" dirty="0"/>
              <a:t> to run the project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6F894E3A-40C3-4A2F-8306-FB21409AE809}"/>
              </a:ext>
            </a:extLst>
          </p:cNvPr>
          <p:cNvSpPr txBox="1">
            <a:spLocks/>
          </p:cNvSpPr>
          <p:nvPr/>
        </p:nvSpPr>
        <p:spPr>
          <a:xfrm>
            <a:off x="3424941" y="4879795"/>
            <a:ext cx="8385313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/>
              <a:t>Survey Data</a:t>
            </a:r>
            <a:r>
              <a:rPr lang="en-US" altLang="ko-KR" sz="3600" dirty="0"/>
              <a:t> from our </a:t>
            </a:r>
            <a:r>
              <a:rPr lang="en-US" altLang="ko-KR" sz="3600" b="1" dirty="0"/>
              <a:t>Web page</a:t>
            </a:r>
          </a:p>
        </p:txBody>
      </p:sp>
    </p:spTree>
    <p:extLst>
      <p:ext uri="{BB962C8B-B14F-4D97-AF65-F5344CB8AC3E}">
        <p14:creationId xmlns:p14="http://schemas.microsoft.com/office/powerpoint/2010/main" val="461136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00EF7-3B0E-4738-BD03-54F427D1F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 1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567180-693A-40D0-88AA-12016BC92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Summary of our last Proposal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9557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b="1" dirty="0"/>
              <a:t>User Data </a:t>
            </a:r>
            <a:r>
              <a:rPr lang="en-US" altLang="ko-KR" dirty="0"/>
              <a:t>from </a:t>
            </a:r>
            <a:r>
              <a:rPr lang="en-US" altLang="ko-KR" b="1" dirty="0"/>
              <a:t>Web source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3AA52E0-68D9-4136-93F6-55EA78326581}"/>
              </a:ext>
            </a:extLst>
          </p:cNvPr>
          <p:cNvCxnSpPr/>
          <p:nvPr/>
        </p:nvCxnSpPr>
        <p:spPr>
          <a:xfrm>
            <a:off x="1876425" y="1092476"/>
            <a:ext cx="0" cy="4174849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7FD5263-83F9-414E-A296-966CF290D5FD}"/>
              </a:ext>
            </a:extLst>
          </p:cNvPr>
          <p:cNvCxnSpPr/>
          <p:nvPr/>
        </p:nvCxnSpPr>
        <p:spPr>
          <a:xfrm>
            <a:off x="1876425" y="5257800"/>
            <a:ext cx="1247775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9C52065-756C-4122-819E-3CA5D66DF1A4}"/>
              </a:ext>
            </a:extLst>
          </p:cNvPr>
          <p:cNvCxnSpPr/>
          <p:nvPr/>
        </p:nvCxnSpPr>
        <p:spPr>
          <a:xfrm>
            <a:off x="1876425" y="3219450"/>
            <a:ext cx="1219200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6EC44B0-A38E-468D-B968-4801527A9E94}"/>
              </a:ext>
            </a:extLst>
          </p:cNvPr>
          <p:cNvSpPr/>
          <p:nvPr/>
        </p:nvSpPr>
        <p:spPr>
          <a:xfrm>
            <a:off x="447675" y="288842"/>
            <a:ext cx="2895598" cy="803632"/>
          </a:xfrm>
          <a:prstGeom prst="round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F7FACB38-EAD0-41AB-B88E-FA8AF9C9D6D6}"/>
              </a:ext>
            </a:extLst>
          </p:cNvPr>
          <p:cNvSpPr txBox="1">
            <a:spLocks/>
          </p:cNvSpPr>
          <p:nvPr/>
        </p:nvSpPr>
        <p:spPr>
          <a:xfrm>
            <a:off x="3424941" y="2801895"/>
            <a:ext cx="8385313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/>
              <a:t>Sample Data</a:t>
            </a:r>
            <a:r>
              <a:rPr lang="en-US" altLang="ko-KR" sz="3600" dirty="0"/>
              <a:t> to run the project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6F894E3A-40C3-4A2F-8306-FB21409AE809}"/>
              </a:ext>
            </a:extLst>
          </p:cNvPr>
          <p:cNvSpPr txBox="1">
            <a:spLocks/>
          </p:cNvSpPr>
          <p:nvPr/>
        </p:nvSpPr>
        <p:spPr>
          <a:xfrm>
            <a:off x="3424941" y="4879795"/>
            <a:ext cx="8385313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/>
              <a:t>Survey Data</a:t>
            </a:r>
            <a:r>
              <a:rPr lang="en-US" altLang="ko-KR" sz="3600" dirty="0"/>
              <a:t> from our </a:t>
            </a:r>
            <a:r>
              <a:rPr lang="en-US" altLang="ko-KR" sz="3600" b="1" dirty="0"/>
              <a:t>Web page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7087F49-4287-4C91-ACEA-7A16D1718C6C}"/>
              </a:ext>
            </a:extLst>
          </p:cNvPr>
          <p:cNvSpPr/>
          <p:nvPr/>
        </p:nvSpPr>
        <p:spPr>
          <a:xfrm>
            <a:off x="3343273" y="2695575"/>
            <a:ext cx="7038972" cy="1028672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793E9C-098F-47BD-9721-CAA831D10BA2}"/>
              </a:ext>
            </a:extLst>
          </p:cNvPr>
          <p:cNvSpPr txBox="1"/>
          <p:nvPr/>
        </p:nvSpPr>
        <p:spPr>
          <a:xfrm>
            <a:off x="3343273" y="1740463"/>
            <a:ext cx="76104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C00000"/>
                </a:solidFill>
              </a:rPr>
              <a:t>Get the sample data</a:t>
            </a:r>
          </a:p>
          <a:p>
            <a:r>
              <a:rPr lang="en-US" altLang="ko-KR" sz="2400" dirty="0">
                <a:solidFill>
                  <a:srgbClr val="C00000"/>
                </a:solidFill>
              </a:rPr>
              <a:t>by </a:t>
            </a:r>
            <a:r>
              <a:rPr lang="en-US" altLang="ko-KR" sz="2400" b="1" dirty="0">
                <a:solidFill>
                  <a:srgbClr val="C00000"/>
                </a:solidFill>
              </a:rPr>
              <a:t>Web Crawling</a:t>
            </a:r>
            <a:r>
              <a:rPr lang="en-US" altLang="ko-KR" sz="2400" dirty="0">
                <a:solidFill>
                  <a:srgbClr val="C00000"/>
                </a:solidFill>
              </a:rPr>
              <a:t> from </a:t>
            </a:r>
            <a:r>
              <a:rPr lang="en-US" altLang="ko-KR" sz="2400" i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Watchapedia</a:t>
            </a:r>
            <a:r>
              <a:rPr lang="en-US" altLang="ko-KR" sz="2400" dirty="0">
                <a:solidFill>
                  <a:srgbClr val="C00000"/>
                </a:solidFill>
              </a:rPr>
              <a:t> </a:t>
            </a:r>
            <a:endParaRPr lang="ko-KR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6606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표 4">
            <a:extLst>
              <a:ext uri="{FF2B5EF4-FFF2-40B4-BE49-F238E27FC236}">
                <a16:creationId xmlns:a16="http://schemas.microsoft.com/office/drawing/2014/main" id="{EF28005D-903E-488B-9EFA-50DAB875A7FA}"/>
              </a:ext>
            </a:extLst>
          </p:cNvPr>
          <p:cNvGraphicFramePr>
            <a:graphicFrameLocks noGrp="1"/>
          </p:cNvGraphicFramePr>
          <p:nvPr/>
        </p:nvGraphicFramePr>
        <p:xfrm>
          <a:off x="4297550" y="1910825"/>
          <a:ext cx="7794206" cy="13338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88658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162050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353676177"/>
                    </a:ext>
                  </a:extLst>
                </a:gridCol>
                <a:gridCol w="1038223">
                  <a:extLst>
                    <a:ext uri="{9D8B030D-6E8A-4147-A177-3AD203B41FA5}">
                      <a16:colId xmlns:a16="http://schemas.microsoft.com/office/drawing/2014/main" val="594788777"/>
                    </a:ext>
                  </a:extLst>
                </a:gridCol>
              </a:tblGrid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imdbID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backdropPath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tagline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Runtime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imdbRating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backdropURLs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streamingInfo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Overview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imdbVoteCount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originalTitle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sz="1400" b="1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posterPath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originalLanguage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cast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tmdbRating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overview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posterURLs</a:t>
                      </a:r>
                      <a:endParaRPr lang="ko-KR" altLang="en-US" sz="1400" b="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414" y="317417"/>
            <a:ext cx="11300712" cy="756009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Web Crawling Sample data </a:t>
            </a:r>
            <a:r>
              <a:rPr lang="en-US" altLang="ko-KR" dirty="0"/>
              <a:t>from </a:t>
            </a:r>
            <a:r>
              <a:rPr lang="en-US" altLang="ko-KR" i="1" dirty="0" err="1">
                <a:latin typeface="Arial" panose="020B0604020202020204" pitchFamily="34" charset="0"/>
                <a:cs typeface="Arial" panose="020B0604020202020204" pitchFamily="34" charset="0"/>
              </a:rPr>
              <a:t>Watchapedia</a:t>
            </a:r>
            <a:endParaRPr lang="en-US" altLang="ko-KR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FF87E7D-961B-4913-8FF3-D5DF0BD7D8D1}"/>
              </a:ext>
            </a:extLst>
          </p:cNvPr>
          <p:cNvGrpSpPr/>
          <p:nvPr/>
        </p:nvGrpSpPr>
        <p:grpSpPr>
          <a:xfrm>
            <a:off x="315299" y="1683543"/>
            <a:ext cx="1009131" cy="1042987"/>
            <a:chOff x="2980963" y="3850962"/>
            <a:chExt cx="1025902" cy="107885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9438DCD-4B3C-4561-8A3A-6AF3BD97C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BD7902A-ACBF-46FD-9129-4700BCBEC85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1C42D1B-CED7-44AA-BEF3-6F68A7108A3D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E8D6748-753A-42B8-B83B-BEC5FBAB589A}"/>
              </a:ext>
            </a:extLst>
          </p:cNvPr>
          <p:cNvSpPr/>
          <p:nvPr/>
        </p:nvSpPr>
        <p:spPr>
          <a:xfrm>
            <a:off x="1301312" y="1683543"/>
            <a:ext cx="2216219" cy="5429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Python code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3D9EB5-E44A-478C-8DE0-5B440BD30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08" y="2494524"/>
            <a:ext cx="3629025" cy="3657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FA06643-7507-4751-A723-785476A81247}"/>
              </a:ext>
            </a:extLst>
          </p:cNvPr>
          <p:cNvSpPr txBox="1"/>
          <p:nvPr/>
        </p:nvSpPr>
        <p:spPr>
          <a:xfrm>
            <a:off x="4223933" y="1383865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21761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표 4">
            <a:extLst>
              <a:ext uri="{FF2B5EF4-FFF2-40B4-BE49-F238E27FC236}">
                <a16:creationId xmlns:a16="http://schemas.microsoft.com/office/drawing/2014/main" id="{EF28005D-903E-488B-9EFA-50DAB875A7FA}"/>
              </a:ext>
            </a:extLst>
          </p:cNvPr>
          <p:cNvGraphicFramePr>
            <a:graphicFrameLocks noGrp="1"/>
          </p:cNvGraphicFramePr>
          <p:nvPr/>
        </p:nvGraphicFramePr>
        <p:xfrm>
          <a:off x="4297550" y="1910825"/>
          <a:ext cx="7794206" cy="13338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88658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162050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353676177"/>
                    </a:ext>
                  </a:extLst>
                </a:gridCol>
                <a:gridCol w="1038223">
                  <a:extLst>
                    <a:ext uri="{9D8B030D-6E8A-4147-A177-3AD203B41FA5}">
                      <a16:colId xmlns:a16="http://schemas.microsoft.com/office/drawing/2014/main" val="594788777"/>
                    </a:ext>
                  </a:extLst>
                </a:gridCol>
              </a:tblGrid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imdbID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backdropPath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tagline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Runtime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imdbRating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backdropURLs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streamingInfo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Overview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imdbVoteCount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originalTitle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sz="1400" b="1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posterPath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originalLanguage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cast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tmdbRating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overview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posterURLs</a:t>
                      </a:r>
                      <a:endParaRPr lang="ko-KR" altLang="en-US" sz="1400" b="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0E16D3DD-6869-4FAE-9D6E-D4D993120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916218" flipH="1">
            <a:off x="7943828" y="2973225"/>
            <a:ext cx="1929102" cy="174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414" y="317417"/>
            <a:ext cx="11300712" cy="756009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Web Crawling Sample data </a:t>
            </a:r>
            <a:r>
              <a:rPr lang="en-US" altLang="ko-KR" dirty="0"/>
              <a:t>from </a:t>
            </a:r>
            <a:r>
              <a:rPr lang="en-US" altLang="ko-KR" i="1" dirty="0" err="1">
                <a:latin typeface="Arial" panose="020B0604020202020204" pitchFamily="34" charset="0"/>
                <a:cs typeface="Arial" panose="020B0604020202020204" pitchFamily="34" charset="0"/>
              </a:rPr>
              <a:t>Watchapedia</a:t>
            </a:r>
            <a:endParaRPr lang="en-US" altLang="ko-KR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FF87E7D-961B-4913-8FF3-D5DF0BD7D8D1}"/>
              </a:ext>
            </a:extLst>
          </p:cNvPr>
          <p:cNvGrpSpPr/>
          <p:nvPr/>
        </p:nvGrpSpPr>
        <p:grpSpPr>
          <a:xfrm>
            <a:off x="315299" y="1683543"/>
            <a:ext cx="1009131" cy="1042987"/>
            <a:chOff x="2980963" y="3850962"/>
            <a:chExt cx="1025902" cy="107885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9438DCD-4B3C-4561-8A3A-6AF3BD97C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BD7902A-ACBF-46FD-9129-4700BCBEC85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1C42D1B-CED7-44AA-BEF3-6F68A7108A3D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E8D6748-753A-42B8-B83B-BEC5FBAB589A}"/>
              </a:ext>
            </a:extLst>
          </p:cNvPr>
          <p:cNvSpPr/>
          <p:nvPr/>
        </p:nvSpPr>
        <p:spPr>
          <a:xfrm>
            <a:off x="1301312" y="1683543"/>
            <a:ext cx="2216219" cy="5429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Python code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3D9EB5-E44A-478C-8DE0-5B440BD30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08" y="2494524"/>
            <a:ext cx="3629025" cy="3657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FA06643-7507-4751-A723-785476A81247}"/>
              </a:ext>
            </a:extLst>
          </p:cNvPr>
          <p:cNvSpPr txBox="1"/>
          <p:nvPr/>
        </p:nvSpPr>
        <p:spPr>
          <a:xfrm>
            <a:off x="4223933" y="1383865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DED5AE-226D-4EE6-B9E6-BDF2EB5D20EA}"/>
              </a:ext>
            </a:extLst>
          </p:cNvPr>
          <p:cNvSpPr txBox="1"/>
          <p:nvPr/>
        </p:nvSpPr>
        <p:spPr>
          <a:xfrm>
            <a:off x="8274726" y="3719511"/>
            <a:ext cx="313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C00000"/>
                </a:solidFill>
              </a:rPr>
              <a:t>Search &amp; Find </a:t>
            </a:r>
            <a:r>
              <a:rPr lang="en-US" altLang="ko-KR" sz="2000" b="1" dirty="0" err="1">
                <a:solidFill>
                  <a:srgbClr val="C00000"/>
                </a:solidFill>
              </a:rPr>
              <a:t>watchaID</a:t>
            </a:r>
            <a:endParaRPr lang="en-US" altLang="ko-KR" sz="2000" b="1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691F45-4EC1-486D-900A-20403C5F202F}"/>
              </a:ext>
            </a:extLst>
          </p:cNvPr>
          <p:cNvSpPr txBox="1"/>
          <p:nvPr/>
        </p:nvSpPr>
        <p:spPr>
          <a:xfrm>
            <a:off x="8274726" y="4894391"/>
            <a:ext cx="33933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Get 10 Reviews</a:t>
            </a:r>
          </a:p>
          <a:p>
            <a:pPr algn="ctr"/>
            <a:r>
              <a:rPr lang="en-US" altLang="ko-KR" sz="2000" b="1" dirty="0"/>
              <a:t>&amp; Identify the reviewers</a:t>
            </a:r>
          </a:p>
        </p:txBody>
      </p:sp>
    </p:spTree>
    <p:extLst>
      <p:ext uri="{BB962C8B-B14F-4D97-AF65-F5344CB8AC3E}">
        <p14:creationId xmlns:p14="http://schemas.microsoft.com/office/powerpoint/2010/main" val="24955072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표 4">
            <a:extLst>
              <a:ext uri="{FF2B5EF4-FFF2-40B4-BE49-F238E27FC236}">
                <a16:creationId xmlns:a16="http://schemas.microsoft.com/office/drawing/2014/main" id="{EF28005D-903E-488B-9EFA-50DAB875A7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474395"/>
              </p:ext>
            </p:extLst>
          </p:nvPr>
        </p:nvGraphicFramePr>
        <p:xfrm>
          <a:off x="4297550" y="1910825"/>
          <a:ext cx="7794206" cy="13338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88658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162050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353676177"/>
                    </a:ext>
                  </a:extLst>
                </a:gridCol>
                <a:gridCol w="1038223">
                  <a:extLst>
                    <a:ext uri="{9D8B030D-6E8A-4147-A177-3AD203B41FA5}">
                      <a16:colId xmlns:a16="http://schemas.microsoft.com/office/drawing/2014/main" val="594788777"/>
                    </a:ext>
                  </a:extLst>
                </a:gridCol>
              </a:tblGrid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imdbID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backdropPath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tagline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Runtime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imdbRating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backdropURLs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streamingInfo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Overview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imdbVoteCount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originalTitle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sz="1400" b="1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posterPath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originalLanguage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cast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334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tmdbRating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sz="14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overview</a:t>
                      </a:r>
                      <a:endParaRPr lang="ko-KR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posterURLs</a:t>
                      </a:r>
                      <a:endParaRPr lang="ko-KR" altLang="en-US" sz="1400" b="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0E16D3DD-6869-4FAE-9D6E-D4D993120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916218" flipH="1">
            <a:off x="7943828" y="2973225"/>
            <a:ext cx="1929102" cy="174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414" y="317417"/>
            <a:ext cx="11300712" cy="756009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Web Crawling Sample data </a:t>
            </a:r>
            <a:r>
              <a:rPr lang="en-US" altLang="ko-KR" dirty="0"/>
              <a:t>from </a:t>
            </a:r>
            <a:r>
              <a:rPr lang="en-US" altLang="ko-KR" i="1" dirty="0" err="1">
                <a:latin typeface="Arial" panose="020B0604020202020204" pitchFamily="34" charset="0"/>
                <a:cs typeface="Arial" panose="020B0604020202020204" pitchFamily="34" charset="0"/>
              </a:rPr>
              <a:t>Watchapedia</a:t>
            </a:r>
            <a:endParaRPr lang="en-US" altLang="ko-KR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FF87E7D-961B-4913-8FF3-D5DF0BD7D8D1}"/>
              </a:ext>
            </a:extLst>
          </p:cNvPr>
          <p:cNvGrpSpPr/>
          <p:nvPr/>
        </p:nvGrpSpPr>
        <p:grpSpPr>
          <a:xfrm>
            <a:off x="315299" y="1683543"/>
            <a:ext cx="1009131" cy="1042987"/>
            <a:chOff x="2980963" y="3850962"/>
            <a:chExt cx="1025902" cy="107885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9438DCD-4B3C-4561-8A3A-6AF3BD97C9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BD7902A-ACBF-46FD-9129-4700BCBEC85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1C42D1B-CED7-44AA-BEF3-6F68A7108A3D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E8D6748-753A-42B8-B83B-BEC5FBAB589A}"/>
              </a:ext>
            </a:extLst>
          </p:cNvPr>
          <p:cNvSpPr/>
          <p:nvPr/>
        </p:nvSpPr>
        <p:spPr>
          <a:xfrm>
            <a:off x="1301312" y="1683543"/>
            <a:ext cx="2216219" cy="5429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Python code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3D9EB5-E44A-478C-8DE0-5B440BD30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08" y="2494524"/>
            <a:ext cx="3629025" cy="3657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FA06643-7507-4751-A723-785476A81247}"/>
              </a:ext>
            </a:extLst>
          </p:cNvPr>
          <p:cNvSpPr txBox="1"/>
          <p:nvPr/>
        </p:nvSpPr>
        <p:spPr>
          <a:xfrm>
            <a:off x="4223933" y="1383865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DED5AE-226D-4EE6-B9E6-BDF2EB5D20EA}"/>
              </a:ext>
            </a:extLst>
          </p:cNvPr>
          <p:cNvSpPr txBox="1"/>
          <p:nvPr/>
        </p:nvSpPr>
        <p:spPr>
          <a:xfrm>
            <a:off x="8274726" y="3719511"/>
            <a:ext cx="313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C00000"/>
                </a:solidFill>
              </a:rPr>
              <a:t>Search &amp; Find </a:t>
            </a:r>
            <a:r>
              <a:rPr lang="en-US" altLang="ko-KR" sz="2000" b="1" dirty="0" err="1">
                <a:solidFill>
                  <a:srgbClr val="C00000"/>
                </a:solidFill>
              </a:rPr>
              <a:t>watchaID</a:t>
            </a:r>
            <a:endParaRPr lang="en-US" altLang="ko-KR" sz="2000" b="1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691F45-4EC1-486D-900A-20403C5F202F}"/>
              </a:ext>
            </a:extLst>
          </p:cNvPr>
          <p:cNvSpPr txBox="1"/>
          <p:nvPr/>
        </p:nvSpPr>
        <p:spPr>
          <a:xfrm>
            <a:off x="8274726" y="4894391"/>
            <a:ext cx="33933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Get 10 Reviews</a:t>
            </a:r>
          </a:p>
          <a:p>
            <a:pPr algn="ctr"/>
            <a:r>
              <a:rPr lang="en-US" altLang="ko-KR" sz="2000" b="1" dirty="0"/>
              <a:t>&amp; Identify the reviewers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5751C3-D6AF-42ED-991A-2DC7818CBF67}"/>
              </a:ext>
            </a:extLst>
          </p:cNvPr>
          <p:cNvSpPr txBox="1"/>
          <p:nvPr/>
        </p:nvSpPr>
        <p:spPr>
          <a:xfrm>
            <a:off x="4338681" y="4186505"/>
            <a:ext cx="35146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Crawl their Preferences</a:t>
            </a:r>
          </a:p>
          <a:p>
            <a:pPr algn="ctr"/>
            <a:r>
              <a:rPr lang="en-US" altLang="ko-KR" sz="2000" b="1" dirty="0"/>
              <a:t>To Movies/Actors/Directors</a:t>
            </a:r>
          </a:p>
        </p:txBody>
      </p:sp>
      <p:pic>
        <p:nvPicPr>
          <p:cNvPr id="22" name="Picture 4">
            <a:extLst>
              <a:ext uri="{FF2B5EF4-FFF2-40B4-BE49-F238E27FC236}">
                <a16:creationId xmlns:a16="http://schemas.microsoft.com/office/drawing/2014/main" id="{C4F58313-F0C3-4CB5-AFBC-82F3F5DF2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80896" flipH="1">
            <a:off x="6212941" y="4783480"/>
            <a:ext cx="1929102" cy="174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0636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2935337-DC7A-4945-8FF9-59521412CD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723"/>
          <a:stretch/>
        </p:blipFill>
        <p:spPr>
          <a:xfrm>
            <a:off x="374249" y="1724135"/>
            <a:ext cx="5035951" cy="4848225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85D61AD-6810-4F14-AB76-23AD7A24D4FE}"/>
              </a:ext>
            </a:extLst>
          </p:cNvPr>
          <p:cNvSpPr/>
          <p:nvPr/>
        </p:nvSpPr>
        <p:spPr>
          <a:xfrm>
            <a:off x="3034802" y="5829300"/>
            <a:ext cx="2216219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Code Sample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AA4E416-7F98-4F9B-AE06-5C6FF36BE049}"/>
              </a:ext>
            </a:extLst>
          </p:cNvPr>
          <p:cNvGrpSpPr/>
          <p:nvPr/>
        </p:nvGrpSpPr>
        <p:grpSpPr>
          <a:xfrm>
            <a:off x="293381" y="407193"/>
            <a:ext cx="1009131" cy="1042987"/>
            <a:chOff x="2980963" y="3850962"/>
            <a:chExt cx="1025902" cy="107885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174A05D-7148-463D-9792-1200C0B91B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380DC9B-18B6-46A9-B2D5-8DA66F4CDA50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2CE8D63-1881-4F6C-B5E6-1C4A1635EA29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711920-CFB6-498D-8D0F-426EE1839103}"/>
              </a:ext>
            </a:extLst>
          </p:cNvPr>
          <p:cNvSpPr/>
          <p:nvPr/>
        </p:nvSpPr>
        <p:spPr>
          <a:xfrm>
            <a:off x="1279394" y="407193"/>
            <a:ext cx="2216219" cy="5429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Python code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0555633-F279-4912-AECB-64C626E66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3550" y="1924051"/>
            <a:ext cx="6543675" cy="358140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D30B76E-4604-4B45-8EA6-2773279EB2CF}"/>
              </a:ext>
            </a:extLst>
          </p:cNvPr>
          <p:cNvSpPr/>
          <p:nvPr/>
        </p:nvSpPr>
        <p:spPr>
          <a:xfrm>
            <a:off x="9601532" y="5829300"/>
            <a:ext cx="2216219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Sample data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6106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10272009" cy="756009"/>
          </a:xfrm>
        </p:spPr>
        <p:txBody>
          <a:bodyPr>
            <a:normAutofit/>
          </a:bodyPr>
          <a:lstStyle/>
          <a:p>
            <a:r>
              <a:rPr lang="en-US" altLang="ko-KR" b="1" dirty="0"/>
              <a:t>New User’s Data </a:t>
            </a:r>
            <a:r>
              <a:rPr lang="en-US" altLang="ko-KR" dirty="0"/>
              <a:t>from </a:t>
            </a:r>
            <a:r>
              <a:rPr lang="en-US" altLang="ko-KR" b="1" dirty="0"/>
              <a:t>Web source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3AA52E0-68D9-4136-93F6-55EA78326581}"/>
              </a:ext>
            </a:extLst>
          </p:cNvPr>
          <p:cNvCxnSpPr/>
          <p:nvPr/>
        </p:nvCxnSpPr>
        <p:spPr>
          <a:xfrm>
            <a:off x="1876425" y="1092476"/>
            <a:ext cx="0" cy="4174849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7FD5263-83F9-414E-A296-966CF290D5FD}"/>
              </a:ext>
            </a:extLst>
          </p:cNvPr>
          <p:cNvCxnSpPr/>
          <p:nvPr/>
        </p:nvCxnSpPr>
        <p:spPr>
          <a:xfrm>
            <a:off x="1876425" y="5257800"/>
            <a:ext cx="1247775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9C52065-756C-4122-819E-3CA5D66DF1A4}"/>
              </a:ext>
            </a:extLst>
          </p:cNvPr>
          <p:cNvCxnSpPr/>
          <p:nvPr/>
        </p:nvCxnSpPr>
        <p:spPr>
          <a:xfrm>
            <a:off x="1876425" y="2716195"/>
            <a:ext cx="1219200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6EC44B0-A38E-468D-B968-4801527A9E94}"/>
              </a:ext>
            </a:extLst>
          </p:cNvPr>
          <p:cNvSpPr/>
          <p:nvPr/>
        </p:nvSpPr>
        <p:spPr>
          <a:xfrm>
            <a:off x="447674" y="288842"/>
            <a:ext cx="4695823" cy="803632"/>
          </a:xfrm>
          <a:prstGeom prst="round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F7FACB38-EAD0-41AB-B88E-FA8AF9C9D6D6}"/>
              </a:ext>
            </a:extLst>
          </p:cNvPr>
          <p:cNvSpPr txBox="1">
            <a:spLocks/>
          </p:cNvSpPr>
          <p:nvPr/>
        </p:nvSpPr>
        <p:spPr>
          <a:xfrm>
            <a:off x="3424941" y="2298640"/>
            <a:ext cx="8385313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/>
              <a:t>Sample Data</a:t>
            </a:r>
            <a:r>
              <a:rPr lang="en-US" altLang="ko-KR" sz="3600" dirty="0"/>
              <a:t> to run the project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6F894E3A-40C3-4A2F-8306-FB21409AE809}"/>
              </a:ext>
            </a:extLst>
          </p:cNvPr>
          <p:cNvSpPr txBox="1">
            <a:spLocks/>
          </p:cNvSpPr>
          <p:nvPr/>
        </p:nvSpPr>
        <p:spPr>
          <a:xfrm>
            <a:off x="3424941" y="4879795"/>
            <a:ext cx="8385313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/>
              <a:t>Survey Data</a:t>
            </a:r>
            <a:r>
              <a:rPr lang="en-US" altLang="ko-KR" sz="3600" dirty="0"/>
              <a:t> from our </a:t>
            </a:r>
            <a:r>
              <a:rPr lang="en-US" altLang="ko-KR" sz="3600" b="1" dirty="0"/>
              <a:t>Web page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7087F49-4287-4C91-ACEA-7A16D1718C6C}"/>
              </a:ext>
            </a:extLst>
          </p:cNvPr>
          <p:cNvSpPr/>
          <p:nvPr/>
        </p:nvSpPr>
        <p:spPr>
          <a:xfrm>
            <a:off x="3343272" y="4743463"/>
            <a:ext cx="7362823" cy="1028672"/>
          </a:xfrm>
          <a:prstGeom prst="round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793E9C-098F-47BD-9721-CAA831D10BA2}"/>
              </a:ext>
            </a:extLst>
          </p:cNvPr>
          <p:cNvSpPr txBox="1"/>
          <p:nvPr/>
        </p:nvSpPr>
        <p:spPr>
          <a:xfrm>
            <a:off x="3343273" y="3803351"/>
            <a:ext cx="761047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</a:rPr>
              <a:t>Construct our own Web page</a:t>
            </a:r>
          </a:p>
          <a:p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</a:rPr>
              <a:t>to gather around </a:t>
            </a: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</a:rPr>
              <a:t>new users’ preferences data</a:t>
            </a:r>
            <a:endParaRPr lang="ko-KR" alt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9532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D1768AB-896B-4032-97CB-7352409E6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5" y="317417"/>
            <a:ext cx="11053059" cy="756009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Web Page </a:t>
            </a:r>
            <a:r>
              <a:rPr lang="en-US" altLang="ko-KR" dirty="0"/>
              <a:t>gathering </a:t>
            </a:r>
            <a:r>
              <a:rPr lang="en-US" altLang="ko-KR" b="1" dirty="0"/>
              <a:t>New Users’ Preferences</a:t>
            </a:r>
            <a:endParaRPr lang="en-US" altLang="ko-KR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1A86C2EF-15EE-4BD8-BF08-0B1BDD47A625}"/>
              </a:ext>
            </a:extLst>
          </p:cNvPr>
          <p:cNvSpPr txBox="1">
            <a:spLocks/>
          </p:cNvSpPr>
          <p:nvPr/>
        </p:nvSpPr>
        <p:spPr>
          <a:xfrm>
            <a:off x="596016" y="1754145"/>
            <a:ext cx="8385313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b="1" dirty="0"/>
              <a:t>Q</a:t>
            </a:r>
            <a:r>
              <a:rPr lang="en-US" altLang="ko-KR" sz="3200" dirty="0"/>
              <a:t> : What kind of </a:t>
            </a:r>
            <a:r>
              <a:rPr lang="en-US" altLang="ko-KR" sz="3200" b="1" dirty="0"/>
              <a:t>Info</a:t>
            </a:r>
            <a:r>
              <a:rPr lang="en-US" altLang="ko-KR" sz="3200" dirty="0"/>
              <a:t> do we need?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21ABD9AC-6F7F-457E-A4B3-67AAB0151D82}"/>
              </a:ext>
            </a:extLst>
          </p:cNvPr>
          <p:cNvSpPr txBox="1">
            <a:spLocks/>
          </p:cNvSpPr>
          <p:nvPr/>
        </p:nvSpPr>
        <p:spPr>
          <a:xfrm>
            <a:off x="1167516" y="2682060"/>
            <a:ext cx="5071359" cy="1912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00000"/>
              </a:lnSpc>
              <a:buAutoNum type="arabicParenR"/>
            </a:pPr>
            <a:r>
              <a:rPr lang="en-US" altLang="ko-KR" sz="3200" b="1" dirty="0" err="1"/>
              <a:t>User_ID</a:t>
            </a:r>
            <a:endParaRPr lang="en-US" altLang="ko-KR" sz="3200" b="1" dirty="0"/>
          </a:p>
          <a:p>
            <a:pPr marL="514350" indent="-514350">
              <a:lnSpc>
                <a:spcPct val="100000"/>
              </a:lnSpc>
              <a:buAutoNum type="arabicParenR"/>
            </a:pPr>
            <a:r>
              <a:rPr lang="en-US" altLang="ko-KR" sz="3200" b="1" dirty="0"/>
              <a:t>List of Movies </a:t>
            </a:r>
            <a:r>
              <a:rPr lang="en-US" altLang="ko-KR" sz="3200" dirty="0"/>
              <a:t>to rate</a:t>
            </a:r>
          </a:p>
          <a:p>
            <a:pPr marL="514350" indent="-514350">
              <a:lnSpc>
                <a:spcPct val="100000"/>
              </a:lnSpc>
              <a:buAutoNum type="arabicParenR"/>
            </a:pPr>
            <a:r>
              <a:rPr lang="en-US" altLang="ko-KR" sz="3200" b="1" dirty="0"/>
              <a:t>Ratings</a:t>
            </a:r>
          </a:p>
        </p:txBody>
      </p:sp>
    </p:spTree>
    <p:extLst>
      <p:ext uri="{BB962C8B-B14F-4D97-AF65-F5344CB8AC3E}">
        <p14:creationId xmlns:p14="http://schemas.microsoft.com/office/powerpoint/2010/main" val="7517265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D1768AB-896B-4032-97CB-7352409E6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5" y="317417"/>
            <a:ext cx="11053059" cy="756009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Web Page </a:t>
            </a:r>
            <a:r>
              <a:rPr lang="en-US" altLang="ko-KR" dirty="0"/>
              <a:t>gathering </a:t>
            </a:r>
            <a:r>
              <a:rPr lang="en-US" altLang="ko-KR" b="1" dirty="0"/>
              <a:t>New Users’ Preferences</a:t>
            </a:r>
            <a:endParaRPr lang="en-US" altLang="ko-KR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D4439AC2-A42E-4602-B0AC-8B0B96CFEDC4}"/>
              </a:ext>
            </a:extLst>
          </p:cNvPr>
          <p:cNvSpPr txBox="1">
            <a:spLocks/>
          </p:cNvSpPr>
          <p:nvPr/>
        </p:nvSpPr>
        <p:spPr>
          <a:xfrm>
            <a:off x="596016" y="1754145"/>
            <a:ext cx="8385313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b="1" dirty="0"/>
              <a:t>Q</a:t>
            </a:r>
            <a:r>
              <a:rPr lang="en-US" altLang="ko-KR" sz="3200" dirty="0"/>
              <a:t> : What kind of </a:t>
            </a:r>
            <a:r>
              <a:rPr lang="en-US" altLang="ko-KR" sz="3200" b="1" dirty="0"/>
              <a:t>Info</a:t>
            </a:r>
            <a:r>
              <a:rPr lang="en-US" altLang="ko-KR" sz="3200" dirty="0"/>
              <a:t> do we need?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C55DA21-3A65-4C5D-9002-D48EB95DB1A9}"/>
              </a:ext>
            </a:extLst>
          </p:cNvPr>
          <p:cNvSpPr txBox="1">
            <a:spLocks/>
          </p:cNvSpPr>
          <p:nvPr/>
        </p:nvSpPr>
        <p:spPr>
          <a:xfrm>
            <a:off x="1167516" y="2682060"/>
            <a:ext cx="5071359" cy="1912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00000"/>
              </a:lnSpc>
              <a:buAutoNum type="arabicParenR"/>
            </a:pPr>
            <a:r>
              <a:rPr lang="en-US" altLang="ko-KR" sz="3200" b="1" dirty="0" err="1"/>
              <a:t>User_ID</a:t>
            </a:r>
            <a:endParaRPr lang="en-US" altLang="ko-KR" sz="3200" b="1" dirty="0"/>
          </a:p>
          <a:p>
            <a:pPr marL="514350" indent="-514350">
              <a:lnSpc>
                <a:spcPct val="100000"/>
              </a:lnSpc>
              <a:buAutoNum type="arabicParenR"/>
            </a:pPr>
            <a:r>
              <a:rPr lang="en-US" altLang="ko-KR" sz="3200" b="1" dirty="0"/>
              <a:t>List of Movies </a:t>
            </a:r>
            <a:r>
              <a:rPr lang="en-US" altLang="ko-KR" sz="3200" dirty="0"/>
              <a:t>to rate</a:t>
            </a:r>
          </a:p>
          <a:p>
            <a:pPr marL="514350" indent="-514350">
              <a:lnSpc>
                <a:spcPct val="100000"/>
              </a:lnSpc>
              <a:buAutoNum type="arabicParenR"/>
            </a:pPr>
            <a:r>
              <a:rPr lang="en-US" altLang="ko-KR" sz="3200" b="1" dirty="0"/>
              <a:t>Ratings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333271-9C06-4B19-AB57-0BAFFD4AE060}"/>
              </a:ext>
            </a:extLst>
          </p:cNvPr>
          <p:cNvSpPr txBox="1"/>
          <p:nvPr/>
        </p:nvSpPr>
        <p:spPr>
          <a:xfrm>
            <a:off x="8243184" y="3124974"/>
            <a:ext cx="3048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latin typeface="+mj-lt"/>
                <a:ea typeface="+mj-ea"/>
                <a:cs typeface="+mj-cs"/>
              </a:rPr>
              <a:t>Functions</a:t>
            </a:r>
            <a:br>
              <a:rPr lang="en-US" altLang="ko-KR" sz="3200" dirty="0">
                <a:latin typeface="+mj-lt"/>
                <a:ea typeface="+mj-ea"/>
                <a:cs typeface="+mj-cs"/>
              </a:rPr>
            </a:br>
            <a:r>
              <a:rPr lang="en-US" altLang="ko-KR" sz="3200" dirty="0">
                <a:latin typeface="+mj-lt"/>
                <a:ea typeface="+mj-ea"/>
                <a:cs typeface="+mj-cs"/>
              </a:rPr>
              <a:t>to implement</a:t>
            </a:r>
            <a:endParaRPr lang="ko-KR" altLang="en-US" sz="3200" dirty="0">
              <a:latin typeface="+mj-lt"/>
              <a:ea typeface="+mj-ea"/>
              <a:cs typeface="+mj-cs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69552E3B-7170-4BD1-B81A-69EFD2847CD9}"/>
              </a:ext>
            </a:extLst>
          </p:cNvPr>
          <p:cNvSpPr txBox="1">
            <a:spLocks/>
          </p:cNvSpPr>
          <p:nvPr/>
        </p:nvSpPr>
        <p:spPr>
          <a:xfrm>
            <a:off x="7482591" y="4180246"/>
            <a:ext cx="5071359" cy="1912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00000"/>
              </a:lnSpc>
              <a:buAutoNum type="arabicParenR"/>
            </a:pPr>
            <a:r>
              <a:rPr lang="en-US" altLang="ko-KR" sz="2800" b="1" dirty="0"/>
              <a:t>Enrollment &amp; Login</a:t>
            </a:r>
          </a:p>
          <a:p>
            <a:pPr marL="514350" indent="-514350">
              <a:lnSpc>
                <a:spcPct val="100000"/>
              </a:lnSpc>
              <a:buAutoNum type="arabicParenR"/>
            </a:pPr>
            <a:r>
              <a:rPr lang="en-US" altLang="ko-KR" sz="2800" b="1" dirty="0"/>
              <a:t>Survey of Preferences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04DB7110-643F-4148-87FA-B72A23DA96F7}"/>
              </a:ext>
            </a:extLst>
          </p:cNvPr>
          <p:cNvSpPr/>
          <p:nvPr/>
        </p:nvSpPr>
        <p:spPr>
          <a:xfrm>
            <a:off x="7991475" y="3033714"/>
            <a:ext cx="3543300" cy="1352550"/>
          </a:xfrm>
          <a:prstGeom prst="round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연결선: 꺾임 2">
            <a:extLst>
              <a:ext uri="{FF2B5EF4-FFF2-40B4-BE49-F238E27FC236}">
                <a16:creationId xmlns:a16="http://schemas.microsoft.com/office/drawing/2014/main" id="{23DC3D68-9647-4F47-A383-B74EA7448270}"/>
              </a:ext>
            </a:extLst>
          </p:cNvPr>
          <p:cNvCxnSpPr>
            <a:cxnSpLocks/>
          </p:cNvCxnSpPr>
          <p:nvPr/>
        </p:nvCxnSpPr>
        <p:spPr>
          <a:xfrm>
            <a:off x="3467100" y="3133725"/>
            <a:ext cx="3777366" cy="1825625"/>
          </a:xfrm>
          <a:prstGeom prst="bentConnector3">
            <a:avLst>
              <a:gd name="adj1" fmla="val 84294"/>
            </a:avLst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DE255C9-816D-48B7-95CF-0E9B8126EC77}"/>
              </a:ext>
            </a:extLst>
          </p:cNvPr>
          <p:cNvCxnSpPr>
            <a:cxnSpLocks/>
          </p:cNvCxnSpPr>
          <p:nvPr/>
        </p:nvCxnSpPr>
        <p:spPr>
          <a:xfrm>
            <a:off x="3406514" y="4180246"/>
            <a:ext cx="3837952" cy="1210904"/>
          </a:xfrm>
          <a:prstGeom prst="bentConnector3">
            <a:avLst>
              <a:gd name="adj1" fmla="val 50000"/>
            </a:avLst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3FE7B9A3-3494-464E-811E-07876363E331}"/>
              </a:ext>
            </a:extLst>
          </p:cNvPr>
          <p:cNvCxnSpPr>
            <a:cxnSpLocks/>
          </p:cNvCxnSpPr>
          <p:nvPr/>
        </p:nvCxnSpPr>
        <p:spPr>
          <a:xfrm rot="16200000" flipH="1">
            <a:off x="5325242" y="4325116"/>
            <a:ext cx="1677565" cy="454502"/>
          </a:xfrm>
          <a:prstGeom prst="bentConnector3">
            <a:avLst>
              <a:gd name="adj1" fmla="val 461"/>
            </a:avLst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5649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03DCD111-0669-45BA-B354-2BEADAD10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5" y="317417"/>
            <a:ext cx="11053059" cy="756009"/>
          </a:xfrm>
        </p:spPr>
        <p:txBody>
          <a:bodyPr>
            <a:normAutofit/>
          </a:bodyPr>
          <a:lstStyle/>
          <a:p>
            <a:r>
              <a:rPr lang="en-US" altLang="ko-KR" b="1" dirty="0"/>
              <a:t>Prototype</a:t>
            </a:r>
            <a:endParaRPr lang="en-US" altLang="ko-KR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ED3AFED-3F37-495A-AC6F-F2189605F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450" y="1162050"/>
            <a:ext cx="2820250" cy="55245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1FE3DD8-5731-4ECC-8FC1-6D74643CA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336" y="1162050"/>
            <a:ext cx="2820556" cy="55245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959F055-0089-4579-A7B9-33EECCC1C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2528" y="1162050"/>
            <a:ext cx="2820251" cy="553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784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09D9FBE-A072-4596-A434-2048567E4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563" y="1114425"/>
            <a:ext cx="2693137" cy="53721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308F85B-1736-489B-9CA7-974EF229F3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551" y="1114425"/>
            <a:ext cx="2693137" cy="5372099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5876737E-D70F-49F0-A2C5-4352CF36CAA0}"/>
              </a:ext>
            </a:extLst>
          </p:cNvPr>
          <p:cNvSpPr txBox="1">
            <a:spLocks/>
          </p:cNvSpPr>
          <p:nvPr/>
        </p:nvSpPr>
        <p:spPr>
          <a:xfrm>
            <a:off x="1420677" y="294046"/>
            <a:ext cx="4132908" cy="6298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2800" b="1" dirty="0"/>
              <a:t>Survey of Preferences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6C5C8BB-AF32-412B-BA09-1F8020C90D3E}"/>
              </a:ext>
            </a:extLst>
          </p:cNvPr>
          <p:cNvSpPr txBox="1">
            <a:spLocks/>
          </p:cNvSpPr>
          <p:nvPr/>
        </p:nvSpPr>
        <p:spPr>
          <a:xfrm>
            <a:off x="6352665" y="294046"/>
            <a:ext cx="4132908" cy="6298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2800" b="1" dirty="0"/>
              <a:t>Recommended Movies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FD84C380-4B10-4368-94FC-29AE4A8D30BD}"/>
              </a:ext>
            </a:extLst>
          </p:cNvPr>
          <p:cNvSpPr txBox="1">
            <a:spLocks/>
          </p:cNvSpPr>
          <p:nvPr/>
        </p:nvSpPr>
        <p:spPr>
          <a:xfrm rot="21037031">
            <a:off x="4593917" y="4813435"/>
            <a:ext cx="2090786" cy="6298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</a:rPr>
              <a:t>INPUT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A37D1B6-6DBF-40E8-84C0-0291A72EF759}"/>
              </a:ext>
            </a:extLst>
          </p:cNvPr>
          <p:cNvSpPr txBox="1">
            <a:spLocks/>
          </p:cNvSpPr>
          <p:nvPr/>
        </p:nvSpPr>
        <p:spPr>
          <a:xfrm rot="21037031">
            <a:off x="9803046" y="4813435"/>
            <a:ext cx="2090786" cy="6298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3600" b="1" dirty="0">
                <a:solidFill>
                  <a:schemeClr val="accent1">
                    <a:lumMod val="50000"/>
                  </a:schemeClr>
                </a:solidFill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4100557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dirty="0"/>
              <a:t>Basic Assumptions 1</a:t>
            </a:r>
          </a:p>
        </p:txBody>
      </p:sp>
      <p:sp>
        <p:nvSpPr>
          <p:cNvPr id="8" name="Google Shape;148;p17">
            <a:extLst>
              <a:ext uri="{FF2B5EF4-FFF2-40B4-BE49-F238E27FC236}">
                <a16:creationId xmlns:a16="http://schemas.microsoft.com/office/drawing/2014/main" id="{9EED1300-FC25-4120-B63B-3D81980DBBBA}"/>
              </a:ext>
            </a:extLst>
          </p:cNvPr>
          <p:cNvSpPr/>
          <p:nvPr/>
        </p:nvSpPr>
        <p:spPr>
          <a:xfrm>
            <a:off x="519816" y="1323975"/>
            <a:ext cx="11214984" cy="521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sz="2400" b="1" dirty="0">
                <a:solidFill>
                  <a:schemeClr val="dk1"/>
                </a:solidFill>
              </a:rPr>
              <a:t>Those </a:t>
            </a:r>
            <a:r>
              <a:rPr lang="en-US" sz="2400" b="1" dirty="0">
                <a:solidFill>
                  <a:schemeClr val="dk2"/>
                </a:solidFill>
              </a:rPr>
              <a:t>who have similar preferences</a:t>
            </a:r>
            <a:r>
              <a:rPr lang="en-US" sz="2400" b="1" dirty="0">
                <a:solidFill>
                  <a:schemeClr val="dk1"/>
                </a:solidFill>
              </a:rPr>
              <a:t> to movies would leave </a:t>
            </a:r>
            <a:br>
              <a:rPr lang="en-US" sz="2400" b="1" dirty="0">
                <a:solidFill>
                  <a:schemeClr val="dk1"/>
                </a:solidFill>
              </a:rPr>
            </a:br>
            <a:r>
              <a:rPr lang="en-US" sz="2400" b="1" dirty="0">
                <a:solidFill>
                  <a:schemeClr val="dk1"/>
                </a:solidFill>
              </a:rPr>
              <a:t>similar rates on specific movies</a:t>
            </a:r>
            <a:br>
              <a:rPr lang="en-US" sz="2400" b="1" dirty="0">
                <a:solidFill>
                  <a:schemeClr val="dk1"/>
                </a:solidFill>
              </a:rPr>
            </a:b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lang="ko-KR" altLang="en-US" sz="2400" b="1" dirty="0">
              <a:solidFill>
                <a:schemeClr val="dk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CEB964C-4247-4C26-9E56-56BB00F209A0}"/>
              </a:ext>
            </a:extLst>
          </p:cNvPr>
          <p:cNvSpPr/>
          <p:nvPr/>
        </p:nvSpPr>
        <p:spPr>
          <a:xfrm>
            <a:off x="2276475" y="2733675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 1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09F592A-C03C-4D56-AC3A-F3CD587C3F5A}"/>
              </a:ext>
            </a:extLst>
          </p:cNvPr>
          <p:cNvSpPr/>
          <p:nvPr/>
        </p:nvSpPr>
        <p:spPr>
          <a:xfrm>
            <a:off x="2276475" y="4637129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 2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4B392CC-F6B9-41EF-ADBE-DB57DC64A0E3}"/>
              </a:ext>
            </a:extLst>
          </p:cNvPr>
          <p:cNvSpPr/>
          <p:nvPr/>
        </p:nvSpPr>
        <p:spPr>
          <a:xfrm>
            <a:off x="7829552" y="2105046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Movie1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866492A-003D-40CE-96D7-D4CA9984FC63}"/>
              </a:ext>
            </a:extLst>
          </p:cNvPr>
          <p:cNvSpPr/>
          <p:nvPr/>
        </p:nvSpPr>
        <p:spPr>
          <a:xfrm>
            <a:off x="7829552" y="4374874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Movie2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9FE603E-B74B-4961-B450-2BAD96104359}"/>
              </a:ext>
            </a:extLst>
          </p:cNvPr>
          <p:cNvSpPr/>
          <p:nvPr/>
        </p:nvSpPr>
        <p:spPr>
          <a:xfrm>
            <a:off x="6585725" y="3333494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Movie3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E0FC02E-FAF2-4E94-8D56-68C2FD992E43}"/>
              </a:ext>
            </a:extLst>
          </p:cNvPr>
          <p:cNvCxnSpPr>
            <a:cxnSpLocks/>
            <a:stCxn id="15" idx="6"/>
            <a:endCxn id="17" idx="2"/>
          </p:cNvCxnSpPr>
          <p:nvPr/>
        </p:nvCxnSpPr>
        <p:spPr>
          <a:xfrm flipV="1">
            <a:off x="3667125" y="2800371"/>
            <a:ext cx="4162427" cy="62862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9098FC58-D4E6-4AC4-B003-B1A639B117F4}"/>
              </a:ext>
            </a:extLst>
          </p:cNvPr>
          <p:cNvCxnSpPr>
            <a:cxnSpLocks/>
            <a:stCxn id="15" idx="6"/>
            <a:endCxn id="19" idx="2"/>
          </p:cNvCxnSpPr>
          <p:nvPr/>
        </p:nvCxnSpPr>
        <p:spPr>
          <a:xfrm>
            <a:off x="3667125" y="3429000"/>
            <a:ext cx="4162427" cy="164119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B15072D-B185-4F25-977E-D18BF8E9B9A8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3667125" y="3429000"/>
            <a:ext cx="2918600" cy="428764"/>
          </a:xfrm>
          <a:prstGeom prst="straightConnector1">
            <a:avLst/>
          </a:prstGeom>
          <a:ln w="38100">
            <a:solidFill>
              <a:srgbClr val="F1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F5BAE9B-B74D-4D8B-BCC6-C3BD478E0819}"/>
              </a:ext>
            </a:extLst>
          </p:cNvPr>
          <p:cNvCxnSpPr>
            <a:cxnSpLocks/>
            <a:stCxn id="16" idx="6"/>
            <a:endCxn id="17" idx="3"/>
          </p:cNvCxnSpPr>
          <p:nvPr/>
        </p:nvCxnSpPr>
        <p:spPr>
          <a:xfrm flipV="1">
            <a:off x="3667125" y="3292040"/>
            <a:ext cx="4366083" cy="204041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339C7A51-06CE-4FF6-AF3D-3B15A339A148}"/>
              </a:ext>
            </a:extLst>
          </p:cNvPr>
          <p:cNvCxnSpPr>
            <a:cxnSpLocks/>
            <a:stCxn id="16" idx="6"/>
          </p:cNvCxnSpPr>
          <p:nvPr/>
        </p:nvCxnSpPr>
        <p:spPr>
          <a:xfrm>
            <a:off x="3667125" y="5332454"/>
            <a:ext cx="4162427" cy="4145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E2FF291-2281-4A8C-A1F8-BF261C3C8B15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3667125" y="4261285"/>
            <a:ext cx="2918600" cy="1071169"/>
          </a:xfrm>
          <a:prstGeom prst="straightConnector1">
            <a:avLst/>
          </a:prstGeom>
          <a:ln w="38100">
            <a:solidFill>
              <a:srgbClr val="F1737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E7D7A131-99C8-47B6-9C0F-70E448B041C5}"/>
              </a:ext>
            </a:extLst>
          </p:cNvPr>
          <p:cNvSpPr txBox="1"/>
          <p:nvPr/>
        </p:nvSpPr>
        <p:spPr>
          <a:xfrm>
            <a:off x="9974684" y="2916972"/>
            <a:ext cx="1581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1"/>
                </a:solidFill>
              </a:rPr>
              <a:t>LIKE</a:t>
            </a:r>
          </a:p>
          <a:p>
            <a:r>
              <a:rPr lang="en-US" altLang="ko-KR" sz="2400" b="1" dirty="0">
                <a:solidFill>
                  <a:srgbClr val="F17373"/>
                </a:solidFill>
              </a:rPr>
              <a:t>DISLIKE</a:t>
            </a:r>
            <a:endParaRPr lang="ko-KR" altLang="en-US" sz="2400" b="1" dirty="0">
              <a:solidFill>
                <a:srgbClr val="F1737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4488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00EF7-3B0E-4738-BD03-54F427D1F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Scenario</a:t>
            </a:r>
            <a:br>
              <a:rPr lang="en-US" altLang="ko-KR" dirty="0"/>
            </a:br>
            <a:r>
              <a:rPr lang="en-US" altLang="ko-KR" dirty="0"/>
              <a:t>Implementation 3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567180-693A-40D0-88AA-12016BC92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Preprocessing and Inserting Data into DBs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97032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524798BB-462A-4B4A-8DBA-1218D6E6229F}"/>
              </a:ext>
            </a:extLst>
          </p:cNvPr>
          <p:cNvGrpSpPr/>
          <p:nvPr/>
        </p:nvGrpSpPr>
        <p:grpSpPr>
          <a:xfrm>
            <a:off x="10139029" y="2614262"/>
            <a:ext cx="776620" cy="3078407"/>
            <a:chOff x="10139029" y="2614262"/>
            <a:chExt cx="776620" cy="3078407"/>
          </a:xfrm>
          <a:noFill/>
        </p:grpSpPr>
        <p:sp>
          <p:nvSpPr>
            <p:cNvPr id="195" name="화살표: 아래쪽 194">
              <a:extLst>
                <a:ext uri="{FF2B5EF4-FFF2-40B4-BE49-F238E27FC236}">
                  <a16:creationId xmlns:a16="http://schemas.microsoft.com/office/drawing/2014/main" id="{31E3CFC9-3AA3-46CC-B31D-FE45048F7FBD}"/>
                </a:ext>
              </a:extLst>
            </p:cNvPr>
            <p:cNvSpPr/>
            <p:nvPr/>
          </p:nvSpPr>
          <p:spPr>
            <a:xfrm>
              <a:off x="10139029" y="4989682"/>
              <a:ext cx="776620" cy="702987"/>
            </a:xfrm>
            <a:prstGeom prst="downArrow">
              <a:avLst>
                <a:gd name="adj1" fmla="val 50000"/>
                <a:gd name="adj2" fmla="val 31499"/>
              </a:avLst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A18EBC01-7B7A-404F-9601-58AC0E7FE82F}"/>
                </a:ext>
              </a:extLst>
            </p:cNvPr>
            <p:cNvSpPr/>
            <p:nvPr/>
          </p:nvSpPr>
          <p:spPr>
            <a:xfrm>
              <a:off x="10332601" y="3818338"/>
              <a:ext cx="391224" cy="1601387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21625A99-4D2D-48F3-983E-CDDC85DE7D6A}"/>
                </a:ext>
              </a:extLst>
            </p:cNvPr>
            <p:cNvSpPr/>
            <p:nvPr/>
          </p:nvSpPr>
          <p:spPr>
            <a:xfrm>
              <a:off x="10332601" y="2614262"/>
              <a:ext cx="391224" cy="1204076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05D04A5-33CC-4930-AE27-E03F16E7C3CD}"/>
              </a:ext>
            </a:extLst>
          </p:cNvPr>
          <p:cNvSpPr txBox="1"/>
          <p:nvPr/>
        </p:nvSpPr>
        <p:spPr>
          <a:xfrm>
            <a:off x="9887020" y="3882337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1">
                    <a:lumMod val="85000"/>
                  </a:schemeClr>
                </a:solidFill>
              </a:rPr>
              <a:t>UNION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</p:grpSpPr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776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noFill/>
            <a:ln w="190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4500971"/>
            <a:ext cx="1194641" cy="716216"/>
            <a:chOff x="1562960" y="4500971"/>
            <a:chExt cx="1409810" cy="716216"/>
          </a:xfrm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5" cy="3556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302310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9"/>
            <a:ext cx="1009131" cy="1042987"/>
            <a:chOff x="2980963" y="3850962"/>
            <a:chExt cx="1025902" cy="1078852"/>
          </a:xfrm>
        </p:grpSpPr>
        <p:pic>
          <p:nvPicPr>
            <p:cNvPr id="150" name="Picture 6">
              <a:extLst>
                <a:ext uri="{FF2B5EF4-FFF2-40B4-BE49-F238E27FC236}">
                  <a16:creationId xmlns:a16="http://schemas.microsoft.com/office/drawing/2014/main" id="{D2978E1B-26FC-4BFF-9C36-07E157AFF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6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32" name="Picture 24" descr="Neo4j Brand - Neo4j Graph Data Platform">
            <a:extLst>
              <a:ext uri="{FF2B5EF4-FFF2-40B4-BE49-F238E27FC236}">
                <a16:creationId xmlns:a16="http://schemas.microsoft.com/office/drawing/2014/main" id="{90C7FA71-1A4A-4759-923A-8B83C69B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56" y="4640093"/>
            <a:ext cx="1448976" cy="545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rgbClr val="767171"/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pic>
        <p:nvPicPr>
          <p:cNvPr id="136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4F0DA200-E1F7-423C-8C33-DADCAE47A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76" y="2848909"/>
            <a:ext cx="2341736" cy="99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Source </a:t>
            </a:r>
            <a:r>
              <a:rPr lang="en-US" altLang="ko-KR" dirty="0"/>
              <a:t>: Movies &amp; User preferences</a:t>
            </a:r>
            <a:endParaRPr lang="ko-KR" altLang="en-US" dirty="0"/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Warehouse</a:t>
            </a:r>
            <a:endParaRPr lang="ko-KR" altLang="en-US" b="1" dirty="0"/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화살표: 오각형 183">
            <a:extLst>
              <a:ext uri="{FF2B5EF4-FFF2-40B4-BE49-F238E27FC236}">
                <a16:creationId xmlns:a16="http://schemas.microsoft.com/office/drawing/2014/main" id="{8E900C25-99FB-4307-875E-11F8425C8DC0}"/>
              </a:ext>
            </a:extLst>
          </p:cNvPr>
          <p:cNvSpPr/>
          <p:nvPr/>
        </p:nvSpPr>
        <p:spPr>
          <a:xfrm>
            <a:off x="9303453" y="1165331"/>
            <a:ext cx="2510822" cy="369332"/>
          </a:xfrm>
          <a:prstGeom prst="homePlat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Application</a:t>
            </a:r>
            <a:endParaRPr lang="ko-KR" altLang="en-US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6D21508-D364-4CFB-AE87-B0DCC41CFD5A}"/>
              </a:ext>
            </a:extLst>
          </p:cNvPr>
          <p:cNvSpPr txBox="1"/>
          <p:nvPr/>
        </p:nvSpPr>
        <p:spPr>
          <a:xfrm>
            <a:off x="9340275" y="3021882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Collaborative filtering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CADFCA8-7DB6-446E-A618-F694A3CE6E85}"/>
              </a:ext>
            </a:extLst>
          </p:cNvPr>
          <p:cNvSpPr txBox="1"/>
          <p:nvPr/>
        </p:nvSpPr>
        <p:spPr>
          <a:xfrm>
            <a:off x="9390311" y="4728038"/>
            <a:ext cx="219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Contents-based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 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F0FC2F-18E1-4028-B33B-37140F710CDB}"/>
              </a:ext>
            </a:extLst>
          </p:cNvPr>
          <p:cNvSpPr txBox="1"/>
          <p:nvPr/>
        </p:nvSpPr>
        <p:spPr>
          <a:xfrm>
            <a:off x="9390311" y="1864120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Recommendation</a:t>
            </a:r>
          </a:p>
          <a:p>
            <a:pPr algn="ctr"/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Service</a:t>
            </a:r>
            <a:endParaRPr lang="en-US" altLang="ko-K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8D4AE49-FFDC-4B61-A682-77170AB05CC4}"/>
              </a:ext>
            </a:extLst>
          </p:cNvPr>
          <p:cNvSpPr/>
          <p:nvPr/>
        </p:nvSpPr>
        <p:spPr>
          <a:xfrm>
            <a:off x="9396865" y="1718283"/>
            <a:ext cx="2241597" cy="895255"/>
          </a:xfrm>
          <a:prstGeom prst="roundRect">
            <a:avLst/>
          </a:prstGeom>
          <a:noFill/>
          <a:ln w="1905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1">
                    <a:lumMod val="85000"/>
                  </a:schemeClr>
                </a:solidFill>
              </a:rPr>
              <a:t>Input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27081329-E627-4697-9963-3EE79886F904}"/>
              </a:ext>
            </a:extLst>
          </p:cNvPr>
          <p:cNvSpPr txBox="1"/>
          <p:nvPr/>
        </p:nvSpPr>
        <p:spPr>
          <a:xfrm>
            <a:off x="9887020" y="5925541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1">
                    <a:lumMod val="85000"/>
                  </a:schemeClr>
                </a:solidFill>
              </a:rPr>
              <a:t>Output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BDF5E6C-749C-475C-A48D-310DBAA95DC9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085027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Preprocessing and Inserting Data into DBs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55133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10957809" cy="756009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Data Characteristics (</a:t>
            </a:r>
            <a:r>
              <a:rPr lang="en-US" altLang="ko-KR" b="1" dirty="0"/>
              <a:t>Before</a:t>
            </a:r>
            <a:r>
              <a:rPr lang="en-US" altLang="ko-KR" dirty="0"/>
              <a:t> Preprocessing)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054508B7-5CD9-4EBA-A6F4-4EC7B18BCA4C}"/>
              </a:ext>
            </a:extLst>
          </p:cNvPr>
          <p:cNvGraphicFramePr>
            <a:graphicFrameLocks noGrp="1"/>
          </p:cNvGraphicFramePr>
          <p:nvPr/>
        </p:nvGraphicFramePr>
        <p:xfrm>
          <a:off x="660399" y="1945640"/>
          <a:ext cx="1047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1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771650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657350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  <a:gridCol w="2105025">
                  <a:extLst>
                    <a:ext uri="{9D8B030D-6E8A-4147-A177-3AD203B41FA5}">
                      <a16:colId xmlns:a16="http://schemas.microsoft.com/office/drawing/2014/main" val="1353676177"/>
                    </a:ext>
                  </a:extLst>
                </a:gridCol>
                <a:gridCol w="1238250">
                  <a:extLst>
                    <a:ext uri="{9D8B030D-6E8A-4147-A177-3AD203B41FA5}">
                      <a16:colId xmlns:a16="http://schemas.microsoft.com/office/drawing/2014/main" val="5947887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imdbID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backdropPath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tagline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/>
                        <a:t>Runtime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imdbRating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backdropURLs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streamingInfo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/>
                        <a:t>Overview</a:t>
                      </a:r>
                      <a:endParaRPr lang="ko-KR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imdbVoteCount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originalTitle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posterPath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originalLanguage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tmdbRating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overview</a:t>
                      </a:r>
                      <a:endParaRPr lang="ko-KR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posterURLs</a:t>
                      </a:r>
                      <a:endParaRPr lang="ko-KR" altLang="en-US" b="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34FAA58-2CEA-46E2-8838-51EDE2AA69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401482"/>
              </p:ext>
            </p:extLst>
          </p:nvPr>
        </p:nvGraphicFramePr>
        <p:xfrm>
          <a:off x="660398" y="4381927"/>
          <a:ext cx="10474324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8581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Candidate4_ID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 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Candidate1_ID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Candidate5_ID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Candidate2_ID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Candidate6_ID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Candidate(last)_ID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Candidate3_ID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Candidate7_ID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4AB8030-9411-46BF-9B3F-4F4D635CDD6D}"/>
              </a:ext>
            </a:extLst>
          </p:cNvPr>
          <p:cNvSpPr txBox="1"/>
          <p:nvPr/>
        </p:nvSpPr>
        <p:spPr>
          <a:xfrm>
            <a:off x="660399" y="1403352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7BB05-14D7-4D65-97C5-C197521CFE2C}"/>
              </a:ext>
            </a:extLst>
          </p:cNvPr>
          <p:cNvSpPr txBox="1"/>
          <p:nvPr/>
        </p:nvSpPr>
        <p:spPr>
          <a:xfrm>
            <a:off x="660400" y="3832227"/>
            <a:ext cx="619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Web source ]  User Data format (Pivot Table)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413531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10957809" cy="756009"/>
          </a:xfrm>
        </p:spPr>
        <p:txBody>
          <a:bodyPr>
            <a:normAutofit/>
          </a:bodyPr>
          <a:lstStyle/>
          <a:p>
            <a:r>
              <a:rPr lang="en-US" altLang="ko-KR" dirty="0"/>
              <a:t>Data Characteristics (</a:t>
            </a:r>
            <a:r>
              <a:rPr lang="en-US" altLang="ko-KR" b="1" dirty="0"/>
              <a:t>After</a:t>
            </a:r>
            <a:r>
              <a:rPr lang="en-US" altLang="ko-KR" dirty="0"/>
              <a:t> Preprocessing)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34FAA58-2CEA-46E2-8838-51EDE2AA69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6020807"/>
              </p:ext>
            </p:extLst>
          </p:nvPr>
        </p:nvGraphicFramePr>
        <p:xfrm>
          <a:off x="660398" y="4245400"/>
          <a:ext cx="10474324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8581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Candidate4_ID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 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Candidate1_ID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Candidate5_ID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Candidate2_ID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Candidate6_ID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Candidate(last)_ID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Candidate3_ID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Candidate7_ID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4AB8030-9411-46BF-9B3F-4F4D635CDD6D}"/>
              </a:ext>
            </a:extLst>
          </p:cNvPr>
          <p:cNvSpPr txBox="1"/>
          <p:nvPr/>
        </p:nvSpPr>
        <p:spPr>
          <a:xfrm>
            <a:off x="660399" y="1662640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4A031E-36D2-4592-BFEB-A0764EEDC7F6}"/>
              </a:ext>
            </a:extLst>
          </p:cNvPr>
          <p:cNvSpPr txBox="1"/>
          <p:nvPr/>
        </p:nvSpPr>
        <p:spPr>
          <a:xfrm>
            <a:off x="660400" y="3695700"/>
            <a:ext cx="619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Web source ]  User Data format (Pivot Table)</a:t>
            </a:r>
            <a:endParaRPr lang="ko-KR" altLang="en-US" sz="2000" b="1" dirty="0"/>
          </a:p>
        </p:txBody>
      </p:sp>
      <p:graphicFrame>
        <p:nvGraphicFramePr>
          <p:cNvPr id="8" name="표 4">
            <a:extLst>
              <a:ext uri="{FF2B5EF4-FFF2-40B4-BE49-F238E27FC236}">
                <a16:creationId xmlns:a16="http://schemas.microsoft.com/office/drawing/2014/main" id="{796D434D-CC3D-4D41-A12C-BA96B7426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167540"/>
              </p:ext>
            </p:extLst>
          </p:nvPr>
        </p:nvGraphicFramePr>
        <p:xfrm>
          <a:off x="660399" y="2212340"/>
          <a:ext cx="7616909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1810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72181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464588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370098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338603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45537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10957809" cy="756009"/>
          </a:xfrm>
        </p:spPr>
        <p:txBody>
          <a:bodyPr>
            <a:normAutofit/>
          </a:bodyPr>
          <a:lstStyle/>
          <a:p>
            <a:r>
              <a:rPr lang="en-US" altLang="ko-KR" dirty="0"/>
              <a:t>Data Characteristics (</a:t>
            </a:r>
            <a:r>
              <a:rPr lang="en-US" altLang="ko-KR" b="1" dirty="0"/>
              <a:t>After</a:t>
            </a:r>
            <a:r>
              <a:rPr lang="en-US" altLang="ko-KR" dirty="0"/>
              <a:t> Preprocessing)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34FAA58-2CEA-46E2-8838-51EDE2AA69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824944"/>
              </p:ext>
            </p:extLst>
          </p:nvPr>
        </p:nvGraphicFramePr>
        <p:xfrm>
          <a:off x="660398" y="4512100"/>
          <a:ext cx="10474324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8581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Candidate4_ID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 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Candidate1_ID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Candidate5_ID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Candidate2_ID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Candidate6_ID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Candidate(last)_ID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Candidate3_ID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Candidate7_ID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4AB8030-9411-46BF-9B3F-4F4D635CDD6D}"/>
              </a:ext>
            </a:extLst>
          </p:cNvPr>
          <p:cNvSpPr txBox="1"/>
          <p:nvPr/>
        </p:nvSpPr>
        <p:spPr>
          <a:xfrm>
            <a:off x="660399" y="1929340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4A031E-36D2-4592-BFEB-A0764EEDC7F6}"/>
              </a:ext>
            </a:extLst>
          </p:cNvPr>
          <p:cNvSpPr txBox="1"/>
          <p:nvPr/>
        </p:nvSpPr>
        <p:spPr>
          <a:xfrm>
            <a:off x="660400" y="3962400"/>
            <a:ext cx="619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Web source ]  User Data format (Pivot Table)</a:t>
            </a:r>
            <a:endParaRPr lang="ko-KR" altLang="en-US" sz="2000" b="1" dirty="0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0EE6DBC9-9325-440F-94D3-B5B7B5EB6682}"/>
              </a:ext>
            </a:extLst>
          </p:cNvPr>
          <p:cNvCxnSpPr>
            <a:cxnSpLocks/>
          </p:cNvCxnSpPr>
          <p:nvPr/>
        </p:nvCxnSpPr>
        <p:spPr>
          <a:xfrm flipV="1">
            <a:off x="5267324" y="1737360"/>
            <a:ext cx="1924051" cy="433945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27E8B94-7610-4DB2-899A-122FFE6806DD}"/>
              </a:ext>
            </a:extLst>
          </p:cNvPr>
          <p:cNvSpPr txBox="1"/>
          <p:nvPr/>
        </p:nvSpPr>
        <p:spPr>
          <a:xfrm>
            <a:off x="7372350" y="1398976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Periodically Updated</a:t>
            </a:r>
          </a:p>
          <a:p>
            <a:r>
              <a:rPr lang="en-US" altLang="ko-KR" sz="2000" b="1" dirty="0"/>
              <a:t>in the Background</a:t>
            </a:r>
            <a:endParaRPr lang="ko-KR" altLang="en-US" sz="2000" b="1" dirty="0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9FA3EAF6-0216-4CAA-8649-D3486AAEB9B8}"/>
              </a:ext>
            </a:extLst>
          </p:cNvPr>
          <p:cNvCxnSpPr>
            <a:cxnSpLocks/>
          </p:cNvCxnSpPr>
          <p:nvPr/>
        </p:nvCxnSpPr>
        <p:spPr>
          <a:xfrm flipV="1">
            <a:off x="6619874" y="3749174"/>
            <a:ext cx="1924051" cy="433945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43077CC-4DD9-495B-BE93-D103FB884FEB}"/>
              </a:ext>
            </a:extLst>
          </p:cNvPr>
          <p:cNvSpPr txBox="1"/>
          <p:nvPr/>
        </p:nvSpPr>
        <p:spPr>
          <a:xfrm>
            <a:off x="8724900" y="3220720"/>
            <a:ext cx="3543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Continuously Updated</a:t>
            </a:r>
          </a:p>
          <a:p>
            <a:r>
              <a:rPr lang="en-US" altLang="ko-KR" sz="2000" b="1" dirty="0"/>
              <a:t>when a new user</a:t>
            </a:r>
          </a:p>
          <a:p>
            <a:r>
              <a:rPr lang="en-US" altLang="ko-KR" sz="2000" b="1" dirty="0"/>
              <a:t>enrolls in our service</a:t>
            </a:r>
          </a:p>
        </p:txBody>
      </p:sp>
      <p:graphicFrame>
        <p:nvGraphicFramePr>
          <p:cNvPr id="12" name="표 4">
            <a:extLst>
              <a:ext uri="{FF2B5EF4-FFF2-40B4-BE49-F238E27FC236}">
                <a16:creationId xmlns:a16="http://schemas.microsoft.com/office/drawing/2014/main" id="{85F5A650-A069-409B-B5EC-47C43386EB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8444055"/>
              </p:ext>
            </p:extLst>
          </p:nvPr>
        </p:nvGraphicFramePr>
        <p:xfrm>
          <a:off x="660399" y="2493681"/>
          <a:ext cx="7616909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1810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72181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464588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370098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338603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78871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CB670D6-8D6E-45E0-9573-B362E1C8A67C}"/>
              </a:ext>
            </a:extLst>
          </p:cNvPr>
          <p:cNvSpPr txBox="1"/>
          <p:nvPr/>
        </p:nvSpPr>
        <p:spPr>
          <a:xfrm>
            <a:off x="660399" y="119590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  <p:pic>
        <p:nvPicPr>
          <p:cNvPr id="6" name="Picture 24" descr="Neo4j Brand - Neo4j Graph Data Platform">
            <a:extLst>
              <a:ext uri="{FF2B5EF4-FFF2-40B4-BE49-F238E27FC236}">
                <a16:creationId xmlns:a16="http://schemas.microsoft.com/office/drawing/2014/main" id="{8BDBFEF0-3797-4EE8-8EE7-F1DF40DB5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2650" y="5516393"/>
            <a:ext cx="2907283" cy="109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화살표: 줄무늬가 있는 오른쪽 7">
            <a:extLst>
              <a:ext uri="{FF2B5EF4-FFF2-40B4-BE49-F238E27FC236}">
                <a16:creationId xmlns:a16="http://schemas.microsoft.com/office/drawing/2014/main" id="{4299FB5D-D74F-4513-BC37-B8E83D6AFA28}"/>
              </a:ext>
            </a:extLst>
          </p:cNvPr>
          <p:cNvSpPr/>
          <p:nvPr/>
        </p:nvSpPr>
        <p:spPr>
          <a:xfrm rot="5400000">
            <a:off x="4318664" y="2838450"/>
            <a:ext cx="3419475" cy="1438275"/>
          </a:xfrm>
          <a:prstGeom prst="striped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09DF68C-A586-4B11-A1D2-510343DCA426}"/>
              </a:ext>
            </a:extLst>
          </p:cNvPr>
          <p:cNvGrpSpPr/>
          <p:nvPr/>
        </p:nvGrpSpPr>
        <p:grpSpPr>
          <a:xfrm>
            <a:off x="4300133" y="2907506"/>
            <a:ext cx="1009131" cy="1042987"/>
            <a:chOff x="2980963" y="3850962"/>
            <a:chExt cx="1025902" cy="1078852"/>
          </a:xfrm>
        </p:grpSpPr>
        <p:pic>
          <p:nvPicPr>
            <p:cNvPr id="10" name="Picture 6">
              <a:extLst>
                <a:ext uri="{FF2B5EF4-FFF2-40B4-BE49-F238E27FC236}">
                  <a16:creationId xmlns:a16="http://schemas.microsoft.com/office/drawing/2014/main" id="{3BC7FBC2-48CB-4C44-B929-CA75079DDE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DE21DD4-31B6-4621-8346-E321229948F6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1FF12C8-B715-4FA8-A092-DE22C6B350F1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B4BE5AE-24AC-4537-A284-9F73DA31B99F}"/>
              </a:ext>
            </a:extLst>
          </p:cNvPr>
          <p:cNvSpPr txBox="1"/>
          <p:nvPr/>
        </p:nvSpPr>
        <p:spPr>
          <a:xfrm>
            <a:off x="5105035" y="3066504"/>
            <a:ext cx="18467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Python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NEO4J Driver</a:t>
            </a:r>
          </a:p>
        </p:txBody>
      </p:sp>
      <p:sp>
        <p:nvSpPr>
          <p:cNvPr id="15" name="화살표: 줄무늬가 있는 오른쪽 14">
            <a:extLst>
              <a:ext uri="{FF2B5EF4-FFF2-40B4-BE49-F238E27FC236}">
                <a16:creationId xmlns:a16="http://schemas.microsoft.com/office/drawing/2014/main" id="{169B96EA-95C3-4DB4-8F61-01CD69742751}"/>
              </a:ext>
            </a:extLst>
          </p:cNvPr>
          <p:cNvSpPr/>
          <p:nvPr/>
        </p:nvSpPr>
        <p:spPr>
          <a:xfrm rot="5400000">
            <a:off x="607364" y="2838450"/>
            <a:ext cx="3419475" cy="1438275"/>
          </a:xfrm>
          <a:prstGeom prst="striped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0B8786A-6B13-4269-B81B-40FE05B6E587}"/>
              </a:ext>
            </a:extLst>
          </p:cNvPr>
          <p:cNvGrpSpPr/>
          <p:nvPr/>
        </p:nvGrpSpPr>
        <p:grpSpPr>
          <a:xfrm>
            <a:off x="588833" y="2907506"/>
            <a:ext cx="1009131" cy="1042987"/>
            <a:chOff x="2980963" y="3850962"/>
            <a:chExt cx="1025902" cy="1078852"/>
          </a:xfrm>
        </p:grpSpPr>
        <p:pic>
          <p:nvPicPr>
            <p:cNvPr id="17" name="Picture 6">
              <a:extLst>
                <a:ext uri="{FF2B5EF4-FFF2-40B4-BE49-F238E27FC236}">
                  <a16:creationId xmlns:a16="http://schemas.microsoft.com/office/drawing/2014/main" id="{24E5FBD9-E4E4-4EEC-926B-11DC90E7A6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BA428D7-AFF8-4E95-845A-24FC4F8D3F56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FA7AC74A-6C13-48CA-8C95-F75B423DD0C7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A3097BB-BC04-4776-B825-20313C5C3037}"/>
              </a:ext>
            </a:extLst>
          </p:cNvPr>
          <p:cNvSpPr txBox="1"/>
          <p:nvPr/>
        </p:nvSpPr>
        <p:spPr>
          <a:xfrm>
            <a:off x="1324611" y="3066504"/>
            <a:ext cx="19849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Python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rgbClr val="C00000"/>
                </a:solidFill>
                <a:latin typeface="Calibri" panose="020F0502020204030204"/>
              </a:rPr>
              <a:t>Big Query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Driver</a:t>
            </a:r>
          </a:p>
        </p:txBody>
      </p:sp>
      <p:pic>
        <p:nvPicPr>
          <p:cNvPr id="21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FF6862B9-0D93-4DC9-88B6-184927C0F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804" y="5213474"/>
            <a:ext cx="3772594" cy="1598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2" name="표 4">
            <a:extLst>
              <a:ext uri="{FF2B5EF4-FFF2-40B4-BE49-F238E27FC236}">
                <a16:creationId xmlns:a16="http://schemas.microsoft.com/office/drawing/2014/main" id="{305A86C5-9F44-4BDD-BD0A-B0023CF916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520268"/>
              </p:ext>
            </p:extLst>
          </p:nvPr>
        </p:nvGraphicFramePr>
        <p:xfrm>
          <a:off x="660399" y="688600"/>
          <a:ext cx="7616909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1810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72181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464588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370098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338603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24840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CB670D6-8D6E-45E0-9573-B362E1C8A67C}"/>
              </a:ext>
            </a:extLst>
          </p:cNvPr>
          <p:cNvSpPr txBox="1"/>
          <p:nvPr/>
        </p:nvSpPr>
        <p:spPr>
          <a:xfrm>
            <a:off x="660399" y="119590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  <p:pic>
        <p:nvPicPr>
          <p:cNvPr id="6" name="Picture 24" descr="Neo4j Brand - Neo4j Graph Data Platform">
            <a:extLst>
              <a:ext uri="{FF2B5EF4-FFF2-40B4-BE49-F238E27FC236}">
                <a16:creationId xmlns:a16="http://schemas.microsoft.com/office/drawing/2014/main" id="{8BDBFEF0-3797-4EE8-8EE7-F1DF40DB5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061" y="5516393"/>
            <a:ext cx="2907283" cy="109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화살표: 줄무늬가 있는 오른쪽 7">
            <a:extLst>
              <a:ext uri="{FF2B5EF4-FFF2-40B4-BE49-F238E27FC236}">
                <a16:creationId xmlns:a16="http://schemas.microsoft.com/office/drawing/2014/main" id="{4299FB5D-D74F-4513-BC37-B8E83D6AFA28}"/>
              </a:ext>
            </a:extLst>
          </p:cNvPr>
          <p:cNvSpPr/>
          <p:nvPr/>
        </p:nvSpPr>
        <p:spPr>
          <a:xfrm rot="5400000">
            <a:off x="2124075" y="2838450"/>
            <a:ext cx="3419475" cy="1438275"/>
          </a:xfrm>
          <a:prstGeom prst="striped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09DF68C-A586-4B11-A1D2-510343DCA426}"/>
              </a:ext>
            </a:extLst>
          </p:cNvPr>
          <p:cNvGrpSpPr/>
          <p:nvPr/>
        </p:nvGrpSpPr>
        <p:grpSpPr>
          <a:xfrm>
            <a:off x="2105544" y="2907506"/>
            <a:ext cx="1009131" cy="1042987"/>
            <a:chOff x="2980963" y="3850962"/>
            <a:chExt cx="1025902" cy="1078852"/>
          </a:xfrm>
        </p:grpSpPr>
        <p:pic>
          <p:nvPicPr>
            <p:cNvPr id="10" name="Picture 6">
              <a:extLst>
                <a:ext uri="{FF2B5EF4-FFF2-40B4-BE49-F238E27FC236}">
                  <a16:creationId xmlns:a16="http://schemas.microsoft.com/office/drawing/2014/main" id="{3BC7FBC2-48CB-4C44-B929-CA75079DDE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DE21DD4-31B6-4621-8346-E321229948F6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1FF12C8-B715-4FA8-A092-DE22C6B350F1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B4BE5AE-24AC-4537-A284-9F73DA31B99F}"/>
              </a:ext>
            </a:extLst>
          </p:cNvPr>
          <p:cNvSpPr txBox="1"/>
          <p:nvPr/>
        </p:nvSpPr>
        <p:spPr>
          <a:xfrm>
            <a:off x="2910446" y="3066504"/>
            <a:ext cx="18467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Python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NEO4J Driver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552DE85-FDD1-4E03-883E-987E3BBBE229}"/>
              </a:ext>
            </a:extLst>
          </p:cNvPr>
          <p:cNvGrpSpPr/>
          <p:nvPr/>
        </p:nvGrpSpPr>
        <p:grpSpPr>
          <a:xfrm>
            <a:off x="7693868" y="1799725"/>
            <a:ext cx="1518296" cy="1150642"/>
            <a:chOff x="8379668" y="1799725"/>
            <a:chExt cx="1518296" cy="1150642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A355D1F-F183-4287-AADE-082E70053A1E}"/>
                </a:ext>
              </a:extLst>
            </p:cNvPr>
            <p:cNvSpPr/>
            <p:nvPr/>
          </p:nvSpPr>
          <p:spPr>
            <a:xfrm>
              <a:off x="8561584" y="1799725"/>
              <a:ext cx="1150642" cy="1150642"/>
            </a:xfrm>
            <a:prstGeom prst="ellipse">
              <a:avLst/>
            </a:prstGeom>
            <a:solidFill>
              <a:srgbClr val="ECB5C9"/>
            </a:solidFill>
            <a:ln w="28575">
              <a:solidFill>
                <a:srgbClr val="DA71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8E48929-4464-4CC6-A475-E4083B06D217}"/>
                </a:ext>
              </a:extLst>
            </p:cNvPr>
            <p:cNvSpPr txBox="1"/>
            <p:nvPr/>
          </p:nvSpPr>
          <p:spPr>
            <a:xfrm>
              <a:off x="8379668" y="220745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Actor</a:t>
              </a:r>
              <a:endParaRPr lang="ko-KR" altLang="en-US" b="1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A698C7D-E7E4-4607-B874-309E25134E45}"/>
              </a:ext>
            </a:extLst>
          </p:cNvPr>
          <p:cNvGrpSpPr/>
          <p:nvPr/>
        </p:nvGrpSpPr>
        <p:grpSpPr>
          <a:xfrm>
            <a:off x="8267278" y="4692004"/>
            <a:ext cx="1518296" cy="1150642"/>
            <a:chOff x="8379668" y="4589719"/>
            <a:chExt cx="1518296" cy="1150642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084C544C-84B9-41CE-AAE4-5BC7D3DBA072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rgbClr val="F79767"/>
            </a:solidFill>
            <a:ln w="28575">
              <a:solidFill>
                <a:srgbClr val="AB53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618AD1A-AAD7-4A42-9085-DE32320D3445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Movie</a:t>
              </a:r>
              <a:endParaRPr lang="ko-KR" altLang="en-US" b="1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EF3BA13-AE79-46A9-9834-44425F77FF98}"/>
              </a:ext>
            </a:extLst>
          </p:cNvPr>
          <p:cNvGrpSpPr/>
          <p:nvPr/>
        </p:nvGrpSpPr>
        <p:grpSpPr>
          <a:xfrm>
            <a:off x="6244157" y="3199069"/>
            <a:ext cx="1518296" cy="1150642"/>
            <a:chOff x="6929957" y="3199069"/>
            <a:chExt cx="1518296" cy="1150642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C3A4BE6-EDC8-4059-9138-E38C204D401D}"/>
                </a:ext>
              </a:extLst>
            </p:cNvPr>
            <p:cNvSpPr/>
            <p:nvPr/>
          </p:nvSpPr>
          <p:spPr>
            <a:xfrm>
              <a:off x="7113784" y="3199069"/>
              <a:ext cx="1150642" cy="1150642"/>
            </a:xfrm>
            <a:prstGeom prst="ellipse">
              <a:avLst/>
            </a:prstGeom>
            <a:solidFill>
              <a:srgbClr val="FFC454"/>
            </a:solidFill>
            <a:ln w="28575">
              <a:solidFill>
                <a:srgbClr val="BD8F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960F0CC-FE68-41D0-B925-B6546D4390AF}"/>
                </a:ext>
              </a:extLst>
            </p:cNvPr>
            <p:cNvSpPr txBox="1"/>
            <p:nvPr/>
          </p:nvSpPr>
          <p:spPr>
            <a:xfrm>
              <a:off x="6929957" y="360476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Director</a:t>
              </a:r>
              <a:endParaRPr lang="ko-KR" altLang="en-US" b="1" dirty="0"/>
            </a:p>
          </p:txBody>
        </p:sp>
      </p:grp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C84FB0EA-BB8C-4397-B540-4462129AA83D}"/>
              </a:ext>
            </a:extLst>
          </p:cNvPr>
          <p:cNvCxnSpPr>
            <a:cxnSpLocks/>
            <a:stCxn id="14" idx="5"/>
            <a:endCxn id="15" idx="1"/>
          </p:cNvCxnSpPr>
          <p:nvPr/>
        </p:nvCxnSpPr>
        <p:spPr>
          <a:xfrm>
            <a:off x="7410118" y="4181203"/>
            <a:ext cx="1207584" cy="679309"/>
          </a:xfrm>
          <a:prstGeom prst="straightConnector1">
            <a:avLst/>
          </a:prstGeom>
          <a:ln w="38100">
            <a:solidFill>
              <a:srgbClr val="F1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8055DB74-B3D9-46D7-9019-B9DD67EC8788}"/>
              </a:ext>
            </a:extLst>
          </p:cNvPr>
          <p:cNvCxnSpPr>
            <a:cxnSpLocks/>
            <a:stCxn id="7" idx="4"/>
            <a:endCxn id="15" idx="0"/>
          </p:cNvCxnSpPr>
          <p:nvPr/>
        </p:nvCxnSpPr>
        <p:spPr>
          <a:xfrm>
            <a:off x="8451105" y="2950367"/>
            <a:ext cx="573410" cy="174163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6530AB2-9A5D-4031-854B-126C27101EBB}"/>
              </a:ext>
            </a:extLst>
          </p:cNvPr>
          <p:cNvSpPr txBox="1"/>
          <p:nvPr/>
        </p:nvSpPr>
        <p:spPr>
          <a:xfrm rot="4209273">
            <a:off x="8512916" y="3592837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PLAY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A9F1071-E28A-4D6D-9547-A05A9558EF1C}"/>
              </a:ext>
            </a:extLst>
          </p:cNvPr>
          <p:cNvSpPr txBox="1"/>
          <p:nvPr/>
        </p:nvSpPr>
        <p:spPr>
          <a:xfrm rot="1690315">
            <a:off x="7649596" y="4235260"/>
            <a:ext cx="96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DIRECT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13B6D79-10C2-4C4D-B653-F37F460A0C65}"/>
              </a:ext>
            </a:extLst>
          </p:cNvPr>
          <p:cNvSpPr txBox="1"/>
          <p:nvPr/>
        </p:nvSpPr>
        <p:spPr>
          <a:xfrm>
            <a:off x="5889253" y="1965421"/>
            <a:ext cx="2022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ACTOR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54BE6D9-080A-4A3F-8BBF-6A30360CB6ED}"/>
              </a:ext>
            </a:extLst>
          </p:cNvPr>
          <p:cNvSpPr txBox="1"/>
          <p:nvPr/>
        </p:nvSpPr>
        <p:spPr>
          <a:xfrm>
            <a:off x="5394597" y="4507338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DIRECTOR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F2D856B-0784-42BF-89E4-5490C1EEAAB9}"/>
              </a:ext>
            </a:extLst>
          </p:cNvPr>
          <p:cNvSpPr txBox="1"/>
          <p:nvPr/>
        </p:nvSpPr>
        <p:spPr>
          <a:xfrm>
            <a:off x="7905327" y="5999967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MOVIE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27" name="표 4">
            <a:extLst>
              <a:ext uri="{FF2B5EF4-FFF2-40B4-BE49-F238E27FC236}">
                <a16:creationId xmlns:a16="http://schemas.microsoft.com/office/drawing/2014/main" id="{08B1A45F-86E5-46E2-AEA5-2E6F2592B4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931251"/>
              </p:ext>
            </p:extLst>
          </p:nvPr>
        </p:nvGraphicFramePr>
        <p:xfrm>
          <a:off x="660399" y="688600"/>
          <a:ext cx="7616909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1810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72181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464588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370098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338603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06766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0DBE865-318D-4D3F-AB3D-8614AD267599}"/>
              </a:ext>
            </a:extLst>
          </p:cNvPr>
          <p:cNvGrpSpPr/>
          <p:nvPr/>
        </p:nvGrpSpPr>
        <p:grpSpPr>
          <a:xfrm>
            <a:off x="2845643" y="1352050"/>
            <a:ext cx="1518296" cy="1150642"/>
            <a:chOff x="8379668" y="1799725"/>
            <a:chExt cx="1518296" cy="1150642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03E5FAC-4CE9-4BB8-9910-873F8C0CF930}"/>
                </a:ext>
              </a:extLst>
            </p:cNvPr>
            <p:cNvSpPr/>
            <p:nvPr/>
          </p:nvSpPr>
          <p:spPr>
            <a:xfrm>
              <a:off x="8561584" y="1799725"/>
              <a:ext cx="1150642" cy="1150642"/>
            </a:xfrm>
            <a:prstGeom prst="ellipse">
              <a:avLst/>
            </a:prstGeom>
            <a:solidFill>
              <a:srgbClr val="ECB5C9"/>
            </a:solidFill>
            <a:ln w="28575">
              <a:solidFill>
                <a:srgbClr val="DA71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0560D70-9A6B-4888-8EFD-FC195E2CDA3F}"/>
                </a:ext>
              </a:extLst>
            </p:cNvPr>
            <p:cNvSpPr txBox="1"/>
            <p:nvPr/>
          </p:nvSpPr>
          <p:spPr>
            <a:xfrm>
              <a:off x="8379668" y="220745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Actor</a:t>
              </a:r>
              <a:endParaRPr lang="ko-KR" altLang="en-US" b="1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4E1D215-1273-46F3-887C-D46A6E4DF9B1}"/>
              </a:ext>
            </a:extLst>
          </p:cNvPr>
          <p:cNvGrpSpPr/>
          <p:nvPr/>
        </p:nvGrpSpPr>
        <p:grpSpPr>
          <a:xfrm>
            <a:off x="3419053" y="4244329"/>
            <a:ext cx="1518296" cy="1150642"/>
            <a:chOff x="8379668" y="4589719"/>
            <a:chExt cx="1518296" cy="1150642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26182FD6-7F3E-49FD-A32B-E797BFE4FF4A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rgbClr val="F79767"/>
            </a:solidFill>
            <a:ln w="28575">
              <a:solidFill>
                <a:srgbClr val="AB53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C59CE2-8E27-4E50-9E93-74162379A3CD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Movie</a:t>
              </a:r>
              <a:endParaRPr lang="ko-KR" altLang="en-US" b="1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D282E2B-F072-4F4A-8E4B-38E56F897BF4}"/>
              </a:ext>
            </a:extLst>
          </p:cNvPr>
          <p:cNvGrpSpPr/>
          <p:nvPr/>
        </p:nvGrpSpPr>
        <p:grpSpPr>
          <a:xfrm>
            <a:off x="1395932" y="2751394"/>
            <a:ext cx="1518296" cy="1150642"/>
            <a:chOff x="6929957" y="3199069"/>
            <a:chExt cx="1518296" cy="1150642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D1A5CAA-E16D-4855-93AD-7F4041B23FF0}"/>
                </a:ext>
              </a:extLst>
            </p:cNvPr>
            <p:cNvSpPr/>
            <p:nvPr/>
          </p:nvSpPr>
          <p:spPr>
            <a:xfrm>
              <a:off x="7113784" y="3199069"/>
              <a:ext cx="1150642" cy="1150642"/>
            </a:xfrm>
            <a:prstGeom prst="ellipse">
              <a:avLst/>
            </a:prstGeom>
            <a:solidFill>
              <a:srgbClr val="FFC454"/>
            </a:solidFill>
            <a:ln w="28575">
              <a:solidFill>
                <a:srgbClr val="BD8F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C243B1-ADB8-4F0A-AC31-8E874D30F6F3}"/>
                </a:ext>
              </a:extLst>
            </p:cNvPr>
            <p:cNvSpPr txBox="1"/>
            <p:nvPr/>
          </p:nvSpPr>
          <p:spPr>
            <a:xfrm>
              <a:off x="6929957" y="360476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Director</a:t>
              </a:r>
              <a:endParaRPr lang="ko-KR" altLang="en-US" b="1" dirty="0"/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ADC54F2-8611-4CD7-9020-16F4F613A334}"/>
              </a:ext>
            </a:extLst>
          </p:cNvPr>
          <p:cNvCxnSpPr>
            <a:cxnSpLocks/>
            <a:stCxn id="11" idx="5"/>
            <a:endCxn id="8" idx="1"/>
          </p:cNvCxnSpPr>
          <p:nvPr/>
        </p:nvCxnSpPr>
        <p:spPr>
          <a:xfrm>
            <a:off x="2561893" y="3733528"/>
            <a:ext cx="1207584" cy="679309"/>
          </a:xfrm>
          <a:prstGeom prst="straightConnector1">
            <a:avLst/>
          </a:prstGeom>
          <a:ln w="38100">
            <a:solidFill>
              <a:srgbClr val="F1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76A602E-EE55-4228-A6D6-0A8A630D758D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>
            <a:off x="3602880" y="2502692"/>
            <a:ext cx="573410" cy="174163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5BDF666-9571-40CF-A016-25559C36C700}"/>
              </a:ext>
            </a:extLst>
          </p:cNvPr>
          <p:cNvSpPr txBox="1"/>
          <p:nvPr/>
        </p:nvSpPr>
        <p:spPr>
          <a:xfrm rot="4209273">
            <a:off x="3664691" y="3145162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PLAY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78100C-F62B-44A3-9320-B77AB449A5B5}"/>
              </a:ext>
            </a:extLst>
          </p:cNvPr>
          <p:cNvSpPr txBox="1"/>
          <p:nvPr/>
        </p:nvSpPr>
        <p:spPr>
          <a:xfrm rot="1690315">
            <a:off x="2801371" y="3787585"/>
            <a:ext cx="96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DIRECT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C5A3DF-8C38-4B0A-B7C7-29AAD211F70A}"/>
              </a:ext>
            </a:extLst>
          </p:cNvPr>
          <p:cNvSpPr txBox="1"/>
          <p:nvPr/>
        </p:nvSpPr>
        <p:spPr>
          <a:xfrm>
            <a:off x="1041028" y="1517746"/>
            <a:ext cx="2022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ACTOR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1E7D74-D3DB-434F-AD6B-6484B36FC781}"/>
              </a:ext>
            </a:extLst>
          </p:cNvPr>
          <p:cNvSpPr txBox="1"/>
          <p:nvPr/>
        </p:nvSpPr>
        <p:spPr>
          <a:xfrm>
            <a:off x="546372" y="4059663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DIRECTOR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4F2A96-0F82-4D84-8F5E-C6F2B9E7BFF7}"/>
              </a:ext>
            </a:extLst>
          </p:cNvPr>
          <p:cNvSpPr txBox="1"/>
          <p:nvPr/>
        </p:nvSpPr>
        <p:spPr>
          <a:xfrm>
            <a:off x="3057102" y="5552292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MOVIE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4CF5269-EC75-457B-B22E-A23048ABE391}"/>
              </a:ext>
            </a:extLst>
          </p:cNvPr>
          <p:cNvCxnSpPr>
            <a:stCxn id="5" idx="7"/>
          </p:cNvCxnSpPr>
          <p:nvPr/>
        </p:nvCxnSpPr>
        <p:spPr>
          <a:xfrm flipV="1">
            <a:off x="4009693" y="809625"/>
            <a:ext cx="609932" cy="710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3B4B443-18C0-47EF-B63C-D9578DEA9BD0}"/>
              </a:ext>
            </a:extLst>
          </p:cNvPr>
          <p:cNvCxnSpPr/>
          <p:nvPr/>
        </p:nvCxnSpPr>
        <p:spPr>
          <a:xfrm>
            <a:off x="4619625" y="809625"/>
            <a:ext cx="314325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FE86ECF-AE4F-4E4E-A4C5-19F35B1EC498}"/>
              </a:ext>
            </a:extLst>
          </p:cNvPr>
          <p:cNvSpPr txBox="1"/>
          <p:nvPr/>
        </p:nvSpPr>
        <p:spPr>
          <a:xfrm>
            <a:off x="8001000" y="256366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r>
              <a:rPr lang="en-US" altLang="ko-KR" sz="2000" b="1" dirty="0">
                <a:sym typeface="Wingdings" panose="05000000000000000000" pitchFamily="2" charset="2"/>
              </a:rPr>
              <a:t> name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23503176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0DBE865-318D-4D3F-AB3D-8614AD267599}"/>
              </a:ext>
            </a:extLst>
          </p:cNvPr>
          <p:cNvGrpSpPr/>
          <p:nvPr/>
        </p:nvGrpSpPr>
        <p:grpSpPr>
          <a:xfrm>
            <a:off x="2845643" y="1352050"/>
            <a:ext cx="1518296" cy="1150642"/>
            <a:chOff x="8379668" y="1799725"/>
            <a:chExt cx="1518296" cy="1150642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03E5FAC-4CE9-4BB8-9910-873F8C0CF930}"/>
                </a:ext>
              </a:extLst>
            </p:cNvPr>
            <p:cNvSpPr/>
            <p:nvPr/>
          </p:nvSpPr>
          <p:spPr>
            <a:xfrm>
              <a:off x="8561584" y="1799725"/>
              <a:ext cx="1150642" cy="1150642"/>
            </a:xfrm>
            <a:prstGeom prst="ellipse">
              <a:avLst/>
            </a:prstGeom>
            <a:solidFill>
              <a:srgbClr val="ECB5C9"/>
            </a:solidFill>
            <a:ln w="28575">
              <a:solidFill>
                <a:srgbClr val="DA71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0560D70-9A6B-4888-8EFD-FC195E2CDA3F}"/>
                </a:ext>
              </a:extLst>
            </p:cNvPr>
            <p:cNvSpPr txBox="1"/>
            <p:nvPr/>
          </p:nvSpPr>
          <p:spPr>
            <a:xfrm>
              <a:off x="8379668" y="220745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Actor</a:t>
              </a:r>
              <a:endParaRPr lang="ko-KR" altLang="en-US" b="1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4E1D215-1273-46F3-887C-D46A6E4DF9B1}"/>
              </a:ext>
            </a:extLst>
          </p:cNvPr>
          <p:cNvGrpSpPr/>
          <p:nvPr/>
        </p:nvGrpSpPr>
        <p:grpSpPr>
          <a:xfrm>
            <a:off x="3419053" y="4244329"/>
            <a:ext cx="1518296" cy="1150642"/>
            <a:chOff x="8379668" y="4589719"/>
            <a:chExt cx="1518296" cy="1150642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26182FD6-7F3E-49FD-A32B-E797BFE4FF4A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rgbClr val="F79767"/>
            </a:solidFill>
            <a:ln w="28575">
              <a:solidFill>
                <a:srgbClr val="AB53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C59CE2-8E27-4E50-9E93-74162379A3CD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Movie</a:t>
              </a:r>
              <a:endParaRPr lang="ko-KR" altLang="en-US" b="1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D282E2B-F072-4F4A-8E4B-38E56F897BF4}"/>
              </a:ext>
            </a:extLst>
          </p:cNvPr>
          <p:cNvGrpSpPr/>
          <p:nvPr/>
        </p:nvGrpSpPr>
        <p:grpSpPr>
          <a:xfrm>
            <a:off x="1395932" y="2751394"/>
            <a:ext cx="1518296" cy="1150642"/>
            <a:chOff x="6929957" y="3199069"/>
            <a:chExt cx="1518296" cy="1150642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D1A5CAA-E16D-4855-93AD-7F4041B23FF0}"/>
                </a:ext>
              </a:extLst>
            </p:cNvPr>
            <p:cNvSpPr/>
            <p:nvPr/>
          </p:nvSpPr>
          <p:spPr>
            <a:xfrm>
              <a:off x="7113784" y="3199069"/>
              <a:ext cx="1150642" cy="1150642"/>
            </a:xfrm>
            <a:prstGeom prst="ellipse">
              <a:avLst/>
            </a:prstGeom>
            <a:solidFill>
              <a:srgbClr val="FFC454"/>
            </a:solidFill>
            <a:ln w="28575">
              <a:solidFill>
                <a:srgbClr val="BD8F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C243B1-ADB8-4F0A-AC31-8E874D30F6F3}"/>
                </a:ext>
              </a:extLst>
            </p:cNvPr>
            <p:cNvSpPr txBox="1"/>
            <p:nvPr/>
          </p:nvSpPr>
          <p:spPr>
            <a:xfrm>
              <a:off x="6929957" y="360476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Director</a:t>
              </a:r>
              <a:endParaRPr lang="ko-KR" altLang="en-US" b="1" dirty="0"/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ADC54F2-8611-4CD7-9020-16F4F613A334}"/>
              </a:ext>
            </a:extLst>
          </p:cNvPr>
          <p:cNvCxnSpPr>
            <a:cxnSpLocks/>
            <a:stCxn id="11" idx="5"/>
            <a:endCxn id="8" idx="1"/>
          </p:cNvCxnSpPr>
          <p:nvPr/>
        </p:nvCxnSpPr>
        <p:spPr>
          <a:xfrm>
            <a:off x="2561893" y="3733528"/>
            <a:ext cx="1207584" cy="679309"/>
          </a:xfrm>
          <a:prstGeom prst="straightConnector1">
            <a:avLst/>
          </a:prstGeom>
          <a:ln w="38100">
            <a:solidFill>
              <a:srgbClr val="F1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76A602E-EE55-4228-A6D6-0A8A630D758D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>
            <a:off x="3602880" y="2502692"/>
            <a:ext cx="573410" cy="174163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5BDF666-9571-40CF-A016-25559C36C700}"/>
              </a:ext>
            </a:extLst>
          </p:cNvPr>
          <p:cNvSpPr txBox="1"/>
          <p:nvPr/>
        </p:nvSpPr>
        <p:spPr>
          <a:xfrm rot="4209273">
            <a:off x="3664691" y="3145162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PLAY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78100C-F62B-44A3-9320-B77AB449A5B5}"/>
              </a:ext>
            </a:extLst>
          </p:cNvPr>
          <p:cNvSpPr txBox="1"/>
          <p:nvPr/>
        </p:nvSpPr>
        <p:spPr>
          <a:xfrm rot="1690315">
            <a:off x="2801371" y="3787585"/>
            <a:ext cx="96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DIRECT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C5A3DF-8C38-4B0A-B7C7-29AAD211F70A}"/>
              </a:ext>
            </a:extLst>
          </p:cNvPr>
          <p:cNvSpPr txBox="1"/>
          <p:nvPr/>
        </p:nvSpPr>
        <p:spPr>
          <a:xfrm>
            <a:off x="1041028" y="1517746"/>
            <a:ext cx="2022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ACTOR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1E7D74-D3DB-434F-AD6B-6484B36FC781}"/>
              </a:ext>
            </a:extLst>
          </p:cNvPr>
          <p:cNvSpPr txBox="1"/>
          <p:nvPr/>
        </p:nvSpPr>
        <p:spPr>
          <a:xfrm>
            <a:off x="546372" y="4059663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DIRECTOR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4F2A96-0F82-4D84-8F5E-C6F2B9E7BFF7}"/>
              </a:ext>
            </a:extLst>
          </p:cNvPr>
          <p:cNvSpPr txBox="1"/>
          <p:nvPr/>
        </p:nvSpPr>
        <p:spPr>
          <a:xfrm>
            <a:off x="3057102" y="5552292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MOVIE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4CF5269-EC75-457B-B22E-A23048ABE391}"/>
              </a:ext>
            </a:extLst>
          </p:cNvPr>
          <p:cNvCxnSpPr>
            <a:stCxn id="5" idx="7"/>
          </p:cNvCxnSpPr>
          <p:nvPr/>
        </p:nvCxnSpPr>
        <p:spPr>
          <a:xfrm flipV="1">
            <a:off x="4009693" y="809625"/>
            <a:ext cx="609932" cy="710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CDB20CA-271B-4AD6-AAE8-CB621E471E13}"/>
              </a:ext>
            </a:extLst>
          </p:cNvPr>
          <p:cNvCxnSpPr>
            <a:cxnSpLocks/>
          </p:cNvCxnSpPr>
          <p:nvPr/>
        </p:nvCxnSpPr>
        <p:spPr>
          <a:xfrm flipV="1">
            <a:off x="2745720" y="2818659"/>
            <a:ext cx="618856" cy="44958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3B4B443-18C0-47EF-B63C-D9578DEA9BD0}"/>
              </a:ext>
            </a:extLst>
          </p:cNvPr>
          <p:cNvCxnSpPr/>
          <p:nvPr/>
        </p:nvCxnSpPr>
        <p:spPr>
          <a:xfrm>
            <a:off x="4619625" y="809625"/>
            <a:ext cx="314325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3DE3D1F-0C99-469B-98E3-4B4814C24E7A}"/>
              </a:ext>
            </a:extLst>
          </p:cNvPr>
          <p:cNvCxnSpPr/>
          <p:nvPr/>
        </p:nvCxnSpPr>
        <p:spPr>
          <a:xfrm>
            <a:off x="3364576" y="2818659"/>
            <a:ext cx="314325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FE86ECF-AE4F-4E4E-A4C5-19F35B1EC498}"/>
              </a:ext>
            </a:extLst>
          </p:cNvPr>
          <p:cNvSpPr txBox="1"/>
          <p:nvPr/>
        </p:nvSpPr>
        <p:spPr>
          <a:xfrm>
            <a:off x="8001000" y="256366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r>
              <a:rPr lang="en-US" altLang="ko-KR" sz="2000" b="1" dirty="0">
                <a:sym typeface="Wingdings" panose="05000000000000000000" pitchFamily="2" charset="2"/>
              </a:rPr>
              <a:t> name</a:t>
            </a:r>
            <a:endParaRPr lang="en-US" altLang="ko-KR" sz="20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18EF21F-A098-4649-97C1-45A6AA575055}"/>
              </a:ext>
            </a:extLst>
          </p:cNvPr>
          <p:cNvSpPr txBox="1"/>
          <p:nvPr/>
        </p:nvSpPr>
        <p:spPr>
          <a:xfrm>
            <a:off x="6746130" y="2210303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r>
              <a:rPr lang="en-US" altLang="ko-KR" sz="2000" b="1" dirty="0">
                <a:sym typeface="Wingdings" panose="05000000000000000000" pitchFamily="2" charset="2"/>
              </a:rPr>
              <a:t> name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29617847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0DBE865-318D-4D3F-AB3D-8614AD267599}"/>
              </a:ext>
            </a:extLst>
          </p:cNvPr>
          <p:cNvGrpSpPr/>
          <p:nvPr/>
        </p:nvGrpSpPr>
        <p:grpSpPr>
          <a:xfrm>
            <a:off x="2845643" y="1352050"/>
            <a:ext cx="1518296" cy="1150642"/>
            <a:chOff x="8379668" y="1799725"/>
            <a:chExt cx="1518296" cy="1150642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03E5FAC-4CE9-4BB8-9910-873F8C0CF930}"/>
                </a:ext>
              </a:extLst>
            </p:cNvPr>
            <p:cNvSpPr/>
            <p:nvPr/>
          </p:nvSpPr>
          <p:spPr>
            <a:xfrm>
              <a:off x="8561584" y="1799725"/>
              <a:ext cx="1150642" cy="1150642"/>
            </a:xfrm>
            <a:prstGeom prst="ellipse">
              <a:avLst/>
            </a:prstGeom>
            <a:solidFill>
              <a:srgbClr val="ECB5C9"/>
            </a:solidFill>
            <a:ln w="28575">
              <a:solidFill>
                <a:srgbClr val="DA71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0560D70-9A6B-4888-8EFD-FC195E2CDA3F}"/>
                </a:ext>
              </a:extLst>
            </p:cNvPr>
            <p:cNvSpPr txBox="1"/>
            <p:nvPr/>
          </p:nvSpPr>
          <p:spPr>
            <a:xfrm>
              <a:off x="8379668" y="220745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Actor</a:t>
              </a:r>
              <a:endParaRPr lang="ko-KR" altLang="en-US" b="1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4E1D215-1273-46F3-887C-D46A6E4DF9B1}"/>
              </a:ext>
            </a:extLst>
          </p:cNvPr>
          <p:cNvGrpSpPr/>
          <p:nvPr/>
        </p:nvGrpSpPr>
        <p:grpSpPr>
          <a:xfrm>
            <a:off x="3419053" y="4244329"/>
            <a:ext cx="1518296" cy="1150642"/>
            <a:chOff x="8379668" y="4589719"/>
            <a:chExt cx="1518296" cy="1150642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26182FD6-7F3E-49FD-A32B-E797BFE4FF4A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rgbClr val="F79767"/>
            </a:solidFill>
            <a:ln w="28575">
              <a:solidFill>
                <a:srgbClr val="AB53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C59CE2-8E27-4E50-9E93-74162379A3CD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Movie</a:t>
              </a:r>
              <a:endParaRPr lang="ko-KR" altLang="en-US" b="1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D282E2B-F072-4F4A-8E4B-38E56F897BF4}"/>
              </a:ext>
            </a:extLst>
          </p:cNvPr>
          <p:cNvGrpSpPr/>
          <p:nvPr/>
        </p:nvGrpSpPr>
        <p:grpSpPr>
          <a:xfrm>
            <a:off x="1395932" y="2751394"/>
            <a:ext cx="1518296" cy="1150642"/>
            <a:chOff x="6929957" y="3199069"/>
            <a:chExt cx="1518296" cy="1150642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D1A5CAA-E16D-4855-93AD-7F4041B23FF0}"/>
                </a:ext>
              </a:extLst>
            </p:cNvPr>
            <p:cNvSpPr/>
            <p:nvPr/>
          </p:nvSpPr>
          <p:spPr>
            <a:xfrm>
              <a:off x="7113784" y="3199069"/>
              <a:ext cx="1150642" cy="1150642"/>
            </a:xfrm>
            <a:prstGeom prst="ellipse">
              <a:avLst/>
            </a:prstGeom>
            <a:solidFill>
              <a:srgbClr val="FFC454"/>
            </a:solidFill>
            <a:ln w="28575">
              <a:solidFill>
                <a:srgbClr val="BD8F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C243B1-ADB8-4F0A-AC31-8E874D30F6F3}"/>
                </a:ext>
              </a:extLst>
            </p:cNvPr>
            <p:cNvSpPr txBox="1"/>
            <p:nvPr/>
          </p:nvSpPr>
          <p:spPr>
            <a:xfrm>
              <a:off x="6929957" y="360476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Director</a:t>
              </a:r>
              <a:endParaRPr lang="ko-KR" altLang="en-US" b="1" dirty="0"/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ADC54F2-8611-4CD7-9020-16F4F613A334}"/>
              </a:ext>
            </a:extLst>
          </p:cNvPr>
          <p:cNvCxnSpPr>
            <a:cxnSpLocks/>
            <a:stCxn id="11" idx="5"/>
            <a:endCxn id="8" idx="1"/>
          </p:cNvCxnSpPr>
          <p:nvPr/>
        </p:nvCxnSpPr>
        <p:spPr>
          <a:xfrm>
            <a:off x="2561893" y="3733528"/>
            <a:ext cx="1207584" cy="679309"/>
          </a:xfrm>
          <a:prstGeom prst="straightConnector1">
            <a:avLst/>
          </a:prstGeom>
          <a:ln w="38100">
            <a:solidFill>
              <a:srgbClr val="F1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76A602E-EE55-4228-A6D6-0A8A630D758D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>
            <a:off x="3602880" y="2502692"/>
            <a:ext cx="573410" cy="174163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5BDF666-9571-40CF-A016-25559C36C700}"/>
              </a:ext>
            </a:extLst>
          </p:cNvPr>
          <p:cNvSpPr txBox="1"/>
          <p:nvPr/>
        </p:nvSpPr>
        <p:spPr>
          <a:xfrm rot="4209273">
            <a:off x="3664691" y="3145162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PLAY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78100C-F62B-44A3-9320-B77AB449A5B5}"/>
              </a:ext>
            </a:extLst>
          </p:cNvPr>
          <p:cNvSpPr txBox="1"/>
          <p:nvPr/>
        </p:nvSpPr>
        <p:spPr>
          <a:xfrm rot="1690315">
            <a:off x="2801371" y="3787585"/>
            <a:ext cx="96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DIRECT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C5A3DF-8C38-4B0A-B7C7-29AAD211F70A}"/>
              </a:ext>
            </a:extLst>
          </p:cNvPr>
          <p:cNvSpPr txBox="1"/>
          <p:nvPr/>
        </p:nvSpPr>
        <p:spPr>
          <a:xfrm>
            <a:off x="1041028" y="1517746"/>
            <a:ext cx="2022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ACTOR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1E7D74-D3DB-434F-AD6B-6484B36FC781}"/>
              </a:ext>
            </a:extLst>
          </p:cNvPr>
          <p:cNvSpPr txBox="1"/>
          <p:nvPr/>
        </p:nvSpPr>
        <p:spPr>
          <a:xfrm>
            <a:off x="546372" y="4059663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DIRECTOR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4F2A96-0F82-4D84-8F5E-C6F2B9E7BFF7}"/>
              </a:ext>
            </a:extLst>
          </p:cNvPr>
          <p:cNvSpPr txBox="1"/>
          <p:nvPr/>
        </p:nvSpPr>
        <p:spPr>
          <a:xfrm>
            <a:off x="3057102" y="5552292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 MOVIE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4CF5269-EC75-457B-B22E-A23048ABE391}"/>
              </a:ext>
            </a:extLst>
          </p:cNvPr>
          <p:cNvCxnSpPr>
            <a:stCxn id="5" idx="7"/>
          </p:cNvCxnSpPr>
          <p:nvPr/>
        </p:nvCxnSpPr>
        <p:spPr>
          <a:xfrm flipV="1">
            <a:off x="4009693" y="809625"/>
            <a:ext cx="609932" cy="710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C36BC94E-3018-4EA0-A115-66D216890345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4583103" y="3725603"/>
            <a:ext cx="743829" cy="6872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CDB20CA-271B-4AD6-AAE8-CB621E471E13}"/>
              </a:ext>
            </a:extLst>
          </p:cNvPr>
          <p:cNvCxnSpPr>
            <a:cxnSpLocks/>
          </p:cNvCxnSpPr>
          <p:nvPr/>
        </p:nvCxnSpPr>
        <p:spPr>
          <a:xfrm flipV="1">
            <a:off x="2745720" y="2818659"/>
            <a:ext cx="618856" cy="44958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3B4B443-18C0-47EF-B63C-D9578DEA9BD0}"/>
              </a:ext>
            </a:extLst>
          </p:cNvPr>
          <p:cNvCxnSpPr/>
          <p:nvPr/>
        </p:nvCxnSpPr>
        <p:spPr>
          <a:xfrm>
            <a:off x="4619625" y="809625"/>
            <a:ext cx="314325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3DE3D1F-0C99-469B-98E3-4B4814C24E7A}"/>
              </a:ext>
            </a:extLst>
          </p:cNvPr>
          <p:cNvCxnSpPr/>
          <p:nvPr/>
        </p:nvCxnSpPr>
        <p:spPr>
          <a:xfrm>
            <a:off x="3364576" y="2818659"/>
            <a:ext cx="314325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D6798408-291F-4094-B647-588838881C88}"/>
              </a:ext>
            </a:extLst>
          </p:cNvPr>
          <p:cNvCxnSpPr>
            <a:cxnSpLocks/>
          </p:cNvCxnSpPr>
          <p:nvPr/>
        </p:nvCxnSpPr>
        <p:spPr>
          <a:xfrm>
            <a:off x="5326932" y="3725603"/>
            <a:ext cx="19977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FE86ECF-AE4F-4E4E-A4C5-19F35B1EC498}"/>
              </a:ext>
            </a:extLst>
          </p:cNvPr>
          <p:cNvSpPr txBox="1"/>
          <p:nvPr/>
        </p:nvSpPr>
        <p:spPr>
          <a:xfrm>
            <a:off x="8001000" y="256366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r>
              <a:rPr lang="en-US" altLang="ko-KR" sz="2000" b="1" dirty="0">
                <a:sym typeface="Wingdings" panose="05000000000000000000" pitchFamily="2" charset="2"/>
              </a:rPr>
              <a:t> name</a:t>
            </a:r>
            <a:endParaRPr lang="en-US" altLang="ko-KR" sz="20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18EF21F-A098-4649-97C1-45A6AA575055}"/>
              </a:ext>
            </a:extLst>
          </p:cNvPr>
          <p:cNvSpPr txBox="1"/>
          <p:nvPr/>
        </p:nvSpPr>
        <p:spPr>
          <a:xfrm>
            <a:off x="6746130" y="2210303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r>
              <a:rPr lang="en-US" altLang="ko-KR" sz="2000" b="1" dirty="0">
                <a:sym typeface="Wingdings" panose="05000000000000000000" pitchFamily="2" charset="2"/>
              </a:rPr>
              <a:t> name</a:t>
            </a:r>
            <a:endParaRPr lang="en-US" altLang="ko-KR" sz="20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CE085B-8808-4457-B0C3-2C62E14680F9}"/>
              </a:ext>
            </a:extLst>
          </p:cNvPr>
          <p:cNvSpPr txBox="1"/>
          <p:nvPr/>
        </p:nvSpPr>
        <p:spPr>
          <a:xfrm>
            <a:off x="7656452" y="3465688"/>
            <a:ext cx="35433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pPr marL="457200" indent="-457200">
              <a:buAutoNum type="arabicParenR"/>
            </a:pPr>
            <a:r>
              <a:rPr lang="en-US" altLang="ko-KR" sz="2000" b="1" dirty="0"/>
              <a:t>id</a:t>
            </a:r>
          </a:p>
          <a:p>
            <a:pPr marL="457200" indent="-457200">
              <a:buAutoNum type="arabicParenR"/>
            </a:pPr>
            <a:r>
              <a:rPr lang="en-US" altLang="ko-KR" sz="2000" b="1" dirty="0"/>
              <a:t>year</a:t>
            </a:r>
          </a:p>
          <a:p>
            <a:pPr marL="457200" indent="-457200">
              <a:buAutoNum type="arabicParenR"/>
            </a:pPr>
            <a:r>
              <a:rPr lang="en-US" altLang="ko-KR" sz="2000" b="1" dirty="0"/>
              <a:t>runtime</a:t>
            </a:r>
          </a:p>
          <a:p>
            <a:pPr marL="457200" indent="-457200">
              <a:buAutoNum type="arabicParenR"/>
            </a:pPr>
            <a:r>
              <a:rPr lang="en-US" altLang="ko-KR" sz="2000" b="1" dirty="0"/>
              <a:t>title</a:t>
            </a:r>
          </a:p>
          <a:p>
            <a:pPr marL="457200" indent="-457200">
              <a:buAutoNum type="arabicParenR"/>
            </a:pPr>
            <a:r>
              <a:rPr lang="en-US" altLang="ko-KR" sz="2000" b="1" dirty="0"/>
              <a:t>genre</a:t>
            </a:r>
          </a:p>
          <a:p>
            <a:pPr marL="457200" indent="-457200">
              <a:buAutoNum type="arabicParenR"/>
            </a:pPr>
            <a:r>
              <a:rPr lang="en-US" altLang="ko-KR" sz="2000" b="1" dirty="0"/>
              <a:t>countries</a:t>
            </a:r>
          </a:p>
          <a:p>
            <a:pPr marL="457200" indent="-457200">
              <a:buAutoNum type="arabicParenR"/>
            </a:pPr>
            <a:r>
              <a:rPr lang="en-US" altLang="ko-KR" sz="2000" b="1" dirty="0"/>
              <a:t>age</a:t>
            </a:r>
          </a:p>
          <a:p>
            <a:pPr marL="457200" indent="-457200">
              <a:buAutoNum type="arabicParenR"/>
            </a:pPr>
            <a:r>
              <a:rPr lang="en-US" altLang="ko-KR" sz="2000" b="1" dirty="0" err="1"/>
              <a:t>original_lan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5135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dirty="0"/>
              <a:t>Basic Assumptions 1</a:t>
            </a:r>
          </a:p>
        </p:txBody>
      </p:sp>
      <p:sp>
        <p:nvSpPr>
          <p:cNvPr id="8" name="Google Shape;148;p17">
            <a:extLst>
              <a:ext uri="{FF2B5EF4-FFF2-40B4-BE49-F238E27FC236}">
                <a16:creationId xmlns:a16="http://schemas.microsoft.com/office/drawing/2014/main" id="{9EED1300-FC25-4120-B63B-3D81980DBBBA}"/>
              </a:ext>
            </a:extLst>
          </p:cNvPr>
          <p:cNvSpPr/>
          <p:nvPr/>
        </p:nvSpPr>
        <p:spPr>
          <a:xfrm>
            <a:off x="519816" y="1323975"/>
            <a:ext cx="11214984" cy="521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sz="2400" b="1" dirty="0">
                <a:solidFill>
                  <a:schemeClr val="dk1"/>
                </a:solidFill>
              </a:rPr>
              <a:t>Those </a:t>
            </a:r>
            <a:r>
              <a:rPr lang="en-US" sz="2400" b="1" dirty="0">
                <a:solidFill>
                  <a:schemeClr val="dk2"/>
                </a:solidFill>
              </a:rPr>
              <a:t>who have similar preferences</a:t>
            </a:r>
            <a:r>
              <a:rPr lang="en-US" sz="2400" b="1" dirty="0">
                <a:solidFill>
                  <a:schemeClr val="dk1"/>
                </a:solidFill>
              </a:rPr>
              <a:t> to movies would leave </a:t>
            </a:r>
            <a:br>
              <a:rPr lang="en-US" sz="2400" b="1" dirty="0">
                <a:solidFill>
                  <a:schemeClr val="dk1"/>
                </a:solidFill>
              </a:rPr>
            </a:br>
            <a:r>
              <a:rPr lang="en-US" sz="2400" b="1" dirty="0">
                <a:solidFill>
                  <a:schemeClr val="dk1"/>
                </a:solidFill>
              </a:rPr>
              <a:t>similar rates on specific movies</a:t>
            </a:r>
            <a:br>
              <a:rPr lang="en-US" sz="2400" b="1" dirty="0">
                <a:solidFill>
                  <a:schemeClr val="dk1"/>
                </a:solidFill>
              </a:rPr>
            </a:b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lang="ko-KR" altLang="en-US" sz="2400" b="1" dirty="0">
              <a:solidFill>
                <a:schemeClr val="dk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CEB964C-4247-4C26-9E56-56BB00F209A0}"/>
              </a:ext>
            </a:extLst>
          </p:cNvPr>
          <p:cNvSpPr/>
          <p:nvPr/>
        </p:nvSpPr>
        <p:spPr>
          <a:xfrm>
            <a:off x="2276475" y="2733675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 1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09F592A-C03C-4D56-AC3A-F3CD587C3F5A}"/>
              </a:ext>
            </a:extLst>
          </p:cNvPr>
          <p:cNvSpPr/>
          <p:nvPr/>
        </p:nvSpPr>
        <p:spPr>
          <a:xfrm>
            <a:off x="2276475" y="4637129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 2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4B392CC-F6B9-41EF-ADBE-DB57DC64A0E3}"/>
              </a:ext>
            </a:extLst>
          </p:cNvPr>
          <p:cNvSpPr/>
          <p:nvPr/>
        </p:nvSpPr>
        <p:spPr>
          <a:xfrm>
            <a:off x="7829552" y="2105046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Movie1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866492A-003D-40CE-96D7-D4CA9984FC63}"/>
              </a:ext>
            </a:extLst>
          </p:cNvPr>
          <p:cNvSpPr/>
          <p:nvPr/>
        </p:nvSpPr>
        <p:spPr>
          <a:xfrm>
            <a:off x="7829552" y="4374874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Movie2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9FE603E-B74B-4961-B450-2BAD96104359}"/>
              </a:ext>
            </a:extLst>
          </p:cNvPr>
          <p:cNvSpPr/>
          <p:nvPr/>
        </p:nvSpPr>
        <p:spPr>
          <a:xfrm>
            <a:off x="6585725" y="3333494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Movie3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E0FC02E-FAF2-4E94-8D56-68C2FD992E43}"/>
              </a:ext>
            </a:extLst>
          </p:cNvPr>
          <p:cNvCxnSpPr>
            <a:cxnSpLocks/>
            <a:stCxn id="15" idx="6"/>
            <a:endCxn id="17" idx="2"/>
          </p:cNvCxnSpPr>
          <p:nvPr/>
        </p:nvCxnSpPr>
        <p:spPr>
          <a:xfrm flipV="1">
            <a:off x="3667125" y="2800371"/>
            <a:ext cx="4162427" cy="62862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9098FC58-D4E6-4AC4-B003-B1A639B117F4}"/>
              </a:ext>
            </a:extLst>
          </p:cNvPr>
          <p:cNvCxnSpPr>
            <a:cxnSpLocks/>
            <a:stCxn id="15" idx="6"/>
            <a:endCxn id="19" idx="2"/>
          </p:cNvCxnSpPr>
          <p:nvPr/>
        </p:nvCxnSpPr>
        <p:spPr>
          <a:xfrm>
            <a:off x="3667125" y="3429000"/>
            <a:ext cx="4162427" cy="164119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B15072D-B185-4F25-977E-D18BF8E9B9A8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3667125" y="3429000"/>
            <a:ext cx="2918600" cy="428764"/>
          </a:xfrm>
          <a:prstGeom prst="straightConnector1">
            <a:avLst/>
          </a:prstGeom>
          <a:ln w="38100">
            <a:solidFill>
              <a:srgbClr val="F1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F5BAE9B-B74D-4D8B-BCC6-C3BD478E0819}"/>
              </a:ext>
            </a:extLst>
          </p:cNvPr>
          <p:cNvCxnSpPr>
            <a:cxnSpLocks/>
            <a:stCxn id="16" idx="6"/>
            <a:endCxn id="17" idx="3"/>
          </p:cNvCxnSpPr>
          <p:nvPr/>
        </p:nvCxnSpPr>
        <p:spPr>
          <a:xfrm flipV="1">
            <a:off x="3667125" y="3292040"/>
            <a:ext cx="4366083" cy="204041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339C7A51-06CE-4FF6-AF3D-3B15A339A148}"/>
              </a:ext>
            </a:extLst>
          </p:cNvPr>
          <p:cNvCxnSpPr>
            <a:cxnSpLocks/>
            <a:stCxn id="16" idx="6"/>
          </p:cNvCxnSpPr>
          <p:nvPr/>
        </p:nvCxnSpPr>
        <p:spPr>
          <a:xfrm>
            <a:off x="3667125" y="5332454"/>
            <a:ext cx="4162427" cy="4145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E2FF291-2281-4A8C-A1F8-BF261C3C8B15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3667125" y="4261285"/>
            <a:ext cx="2918600" cy="1071169"/>
          </a:xfrm>
          <a:prstGeom prst="straightConnector1">
            <a:avLst/>
          </a:prstGeom>
          <a:ln w="38100">
            <a:solidFill>
              <a:srgbClr val="F1737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E7D7A131-99C8-47B6-9C0F-70E448B041C5}"/>
              </a:ext>
            </a:extLst>
          </p:cNvPr>
          <p:cNvSpPr txBox="1"/>
          <p:nvPr/>
        </p:nvSpPr>
        <p:spPr>
          <a:xfrm>
            <a:off x="9974684" y="2916972"/>
            <a:ext cx="1581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1"/>
                </a:solidFill>
              </a:rPr>
              <a:t>LIKE</a:t>
            </a:r>
          </a:p>
          <a:p>
            <a:r>
              <a:rPr lang="en-US" altLang="ko-KR" sz="2400" b="1" dirty="0">
                <a:solidFill>
                  <a:srgbClr val="F17373"/>
                </a:solidFill>
              </a:rPr>
              <a:t>DISLIKE</a:t>
            </a:r>
            <a:endParaRPr lang="ko-KR" altLang="en-US" sz="2400" b="1" dirty="0">
              <a:solidFill>
                <a:srgbClr val="F17373"/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2C83945-175F-46BD-A924-184CEAE2BCD1}"/>
              </a:ext>
            </a:extLst>
          </p:cNvPr>
          <p:cNvSpPr/>
          <p:nvPr/>
        </p:nvSpPr>
        <p:spPr>
          <a:xfrm>
            <a:off x="1983984" y="2479399"/>
            <a:ext cx="1975627" cy="3790950"/>
          </a:xfrm>
          <a:prstGeom prst="roundRect">
            <a:avLst/>
          </a:prstGeom>
          <a:noFill/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8E1E3E-3352-4B43-AF2E-5A9557EC9151}"/>
              </a:ext>
            </a:extLst>
          </p:cNvPr>
          <p:cNvSpPr txBox="1"/>
          <p:nvPr/>
        </p:nvSpPr>
        <p:spPr>
          <a:xfrm>
            <a:off x="1358701" y="6373954"/>
            <a:ext cx="322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Having Similar Preferences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6568018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3B7602E-A715-457F-9CE5-A317BFBD807B}"/>
              </a:ext>
            </a:extLst>
          </p:cNvPr>
          <p:cNvGraphicFramePr>
            <a:graphicFrameLocks noGrp="1"/>
          </p:cNvGraphicFramePr>
          <p:nvPr/>
        </p:nvGraphicFramePr>
        <p:xfrm>
          <a:off x="660398" y="625900"/>
          <a:ext cx="10474324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8581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Candidate4_ID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 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Candidate1_ID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Candidate5_ID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Candidate2_ID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Candidate6_ID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Candidate(last)_ID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Candidate3_ID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Candidate7_ID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D5D49F8-E5D7-4D1E-9585-8B1554DF6CC3}"/>
              </a:ext>
            </a:extLst>
          </p:cNvPr>
          <p:cNvSpPr txBox="1"/>
          <p:nvPr/>
        </p:nvSpPr>
        <p:spPr>
          <a:xfrm>
            <a:off x="660400" y="76200"/>
            <a:ext cx="619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Web source ]  User Data format (Pivot Table)</a:t>
            </a:r>
            <a:endParaRPr lang="ko-KR" altLang="en-US" sz="2000" b="1" dirty="0"/>
          </a:p>
        </p:txBody>
      </p:sp>
      <p:pic>
        <p:nvPicPr>
          <p:cNvPr id="6" name="Picture 24" descr="Neo4j Brand - Neo4j Graph Data Platform">
            <a:extLst>
              <a:ext uri="{FF2B5EF4-FFF2-40B4-BE49-F238E27FC236}">
                <a16:creationId xmlns:a16="http://schemas.microsoft.com/office/drawing/2014/main" id="{02167A79-5915-4B1F-910C-DE56BB363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286" y="5841240"/>
            <a:ext cx="2398714" cy="90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화살표: 줄무늬가 있는 오른쪽 6">
            <a:extLst>
              <a:ext uri="{FF2B5EF4-FFF2-40B4-BE49-F238E27FC236}">
                <a16:creationId xmlns:a16="http://schemas.microsoft.com/office/drawing/2014/main" id="{25EA25D4-6D79-46AB-89DD-04B6D30D9A21}"/>
              </a:ext>
            </a:extLst>
          </p:cNvPr>
          <p:cNvSpPr/>
          <p:nvPr/>
        </p:nvSpPr>
        <p:spPr>
          <a:xfrm rot="5400000">
            <a:off x="3981185" y="3249450"/>
            <a:ext cx="3419475" cy="1438275"/>
          </a:xfrm>
          <a:prstGeom prst="striped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6A30763-8A6C-4E88-ADAF-CEDA15BD1E8F}"/>
              </a:ext>
            </a:extLst>
          </p:cNvPr>
          <p:cNvGrpSpPr/>
          <p:nvPr/>
        </p:nvGrpSpPr>
        <p:grpSpPr>
          <a:xfrm>
            <a:off x="3962654" y="3318506"/>
            <a:ext cx="1009131" cy="1042987"/>
            <a:chOff x="2980963" y="3850962"/>
            <a:chExt cx="1025902" cy="1078852"/>
          </a:xfrm>
        </p:grpSpPr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D1E66C10-C734-4681-A3AB-E8D263D4EF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4902800-03F5-4999-AA4F-B43C67C102D9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42691961-65B4-44C9-9FA6-2548B7BB55C1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85C51A6-803A-48EA-8572-0613E4260B40}"/>
              </a:ext>
            </a:extLst>
          </p:cNvPr>
          <p:cNvSpPr txBox="1"/>
          <p:nvPr/>
        </p:nvSpPr>
        <p:spPr>
          <a:xfrm>
            <a:off x="4767556" y="3477504"/>
            <a:ext cx="18467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Python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NEO4J Driver</a:t>
            </a:r>
          </a:p>
        </p:txBody>
      </p:sp>
      <p:sp>
        <p:nvSpPr>
          <p:cNvPr id="36" name="화살표: 줄무늬가 있는 오른쪽 35">
            <a:extLst>
              <a:ext uri="{FF2B5EF4-FFF2-40B4-BE49-F238E27FC236}">
                <a16:creationId xmlns:a16="http://schemas.microsoft.com/office/drawing/2014/main" id="{F493DC63-6796-4DFF-AEC9-72FE7BB551CA}"/>
              </a:ext>
            </a:extLst>
          </p:cNvPr>
          <p:cNvSpPr/>
          <p:nvPr/>
        </p:nvSpPr>
        <p:spPr>
          <a:xfrm rot="5400000">
            <a:off x="612075" y="3256112"/>
            <a:ext cx="3419475" cy="1438275"/>
          </a:xfrm>
          <a:prstGeom prst="striped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3BB922C-79AD-4FA4-B079-DC086AD6C7B5}"/>
              </a:ext>
            </a:extLst>
          </p:cNvPr>
          <p:cNvGrpSpPr/>
          <p:nvPr/>
        </p:nvGrpSpPr>
        <p:grpSpPr>
          <a:xfrm>
            <a:off x="593544" y="3325168"/>
            <a:ext cx="1009131" cy="1042987"/>
            <a:chOff x="2980963" y="3850962"/>
            <a:chExt cx="1025902" cy="1078852"/>
          </a:xfrm>
        </p:grpSpPr>
        <p:pic>
          <p:nvPicPr>
            <p:cNvPr id="39" name="Picture 6">
              <a:extLst>
                <a:ext uri="{FF2B5EF4-FFF2-40B4-BE49-F238E27FC236}">
                  <a16:creationId xmlns:a16="http://schemas.microsoft.com/office/drawing/2014/main" id="{70F918B7-F175-475E-8072-C8A1441850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F0899EC-8182-46AB-B83A-338EFAA49174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215DDE2B-706C-4604-B31F-C701842EFCC0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51E1A8D5-49D8-4904-8905-7D525F21E71A}"/>
              </a:ext>
            </a:extLst>
          </p:cNvPr>
          <p:cNvSpPr txBox="1"/>
          <p:nvPr/>
        </p:nvSpPr>
        <p:spPr>
          <a:xfrm>
            <a:off x="1329322" y="3484166"/>
            <a:ext cx="19849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Python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rgbClr val="C00000"/>
                </a:solidFill>
                <a:latin typeface="Calibri" panose="020F0502020204030204"/>
              </a:rPr>
              <a:t>Big Query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Driver</a:t>
            </a:r>
          </a:p>
        </p:txBody>
      </p:sp>
      <p:pic>
        <p:nvPicPr>
          <p:cNvPr id="47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AC868BD6-0D09-4286-B613-E74A88457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804" y="5432807"/>
            <a:ext cx="3772594" cy="1598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02909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3B7602E-A715-457F-9CE5-A317BFBD8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901463"/>
              </p:ext>
            </p:extLst>
          </p:nvPr>
        </p:nvGraphicFramePr>
        <p:xfrm>
          <a:off x="660398" y="625900"/>
          <a:ext cx="10474324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8581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Candidate4_ID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 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Candidate1_ID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Candidate5_ID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Candidate2_ID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Candidate6_ID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Candidate(last)_ID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Candidate3_ID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Candidate7_ID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D5D49F8-E5D7-4D1E-9585-8B1554DF6CC3}"/>
              </a:ext>
            </a:extLst>
          </p:cNvPr>
          <p:cNvSpPr txBox="1"/>
          <p:nvPr/>
        </p:nvSpPr>
        <p:spPr>
          <a:xfrm>
            <a:off x="660400" y="76200"/>
            <a:ext cx="619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Web source ]  User Data format (Pivot Table)</a:t>
            </a:r>
            <a:endParaRPr lang="ko-KR" altLang="en-US" sz="2000" b="1" dirty="0"/>
          </a:p>
        </p:txBody>
      </p:sp>
      <p:pic>
        <p:nvPicPr>
          <p:cNvPr id="6" name="Picture 24" descr="Neo4j Brand - Neo4j Graph Data Platform">
            <a:extLst>
              <a:ext uri="{FF2B5EF4-FFF2-40B4-BE49-F238E27FC236}">
                <a16:creationId xmlns:a16="http://schemas.microsoft.com/office/drawing/2014/main" id="{02167A79-5915-4B1F-910C-DE56BB363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4926" y="5841240"/>
            <a:ext cx="2398714" cy="90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화살표: 줄무늬가 있는 오른쪽 6">
            <a:extLst>
              <a:ext uri="{FF2B5EF4-FFF2-40B4-BE49-F238E27FC236}">
                <a16:creationId xmlns:a16="http://schemas.microsoft.com/office/drawing/2014/main" id="{25EA25D4-6D79-46AB-89DD-04B6D30D9A21}"/>
              </a:ext>
            </a:extLst>
          </p:cNvPr>
          <p:cNvSpPr/>
          <p:nvPr/>
        </p:nvSpPr>
        <p:spPr>
          <a:xfrm rot="5400000">
            <a:off x="1266825" y="3249450"/>
            <a:ext cx="3419475" cy="1438275"/>
          </a:xfrm>
          <a:prstGeom prst="striped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6A30763-8A6C-4E88-ADAF-CEDA15BD1E8F}"/>
              </a:ext>
            </a:extLst>
          </p:cNvPr>
          <p:cNvGrpSpPr/>
          <p:nvPr/>
        </p:nvGrpSpPr>
        <p:grpSpPr>
          <a:xfrm>
            <a:off x="1248294" y="3318506"/>
            <a:ext cx="1009131" cy="1042987"/>
            <a:chOff x="2980963" y="3850962"/>
            <a:chExt cx="1025902" cy="1078852"/>
          </a:xfrm>
        </p:grpSpPr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D1E66C10-C734-4681-A3AB-E8D263D4EF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4902800-03F5-4999-AA4F-B43C67C102D9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42691961-65B4-44C9-9FA6-2548B7BB55C1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85C51A6-803A-48EA-8572-0613E4260B40}"/>
              </a:ext>
            </a:extLst>
          </p:cNvPr>
          <p:cNvSpPr txBox="1"/>
          <p:nvPr/>
        </p:nvSpPr>
        <p:spPr>
          <a:xfrm>
            <a:off x="2053196" y="3477504"/>
            <a:ext cx="18467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Python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NEO4J Driver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EAB213B-82DC-47C2-BB4D-4C1E7DC72482}"/>
              </a:ext>
            </a:extLst>
          </p:cNvPr>
          <p:cNvGrpSpPr/>
          <p:nvPr/>
        </p:nvGrpSpPr>
        <p:grpSpPr>
          <a:xfrm>
            <a:off x="6295934" y="2288426"/>
            <a:ext cx="1518296" cy="1150642"/>
            <a:chOff x="8379668" y="1799725"/>
            <a:chExt cx="1518296" cy="1150642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3879EB-5C97-4A91-93D7-D003073F568E}"/>
                </a:ext>
              </a:extLst>
            </p:cNvPr>
            <p:cNvSpPr/>
            <p:nvPr/>
          </p:nvSpPr>
          <p:spPr>
            <a:xfrm>
              <a:off x="8561584" y="1799725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D5CC161-2096-4E1E-A2BA-516465145507}"/>
                </a:ext>
              </a:extLst>
            </p:cNvPr>
            <p:cNvSpPr txBox="1"/>
            <p:nvPr/>
          </p:nvSpPr>
          <p:spPr>
            <a:xfrm>
              <a:off x="8379668" y="220745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Actor</a:t>
              </a:r>
              <a:endParaRPr lang="ko-KR" altLang="en-US" b="1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294CCB3-F913-4686-9F27-5B1B15E425F3}"/>
              </a:ext>
            </a:extLst>
          </p:cNvPr>
          <p:cNvGrpSpPr/>
          <p:nvPr/>
        </p:nvGrpSpPr>
        <p:grpSpPr>
          <a:xfrm>
            <a:off x="6869344" y="5180705"/>
            <a:ext cx="1518296" cy="1150642"/>
            <a:chOff x="8379668" y="4589719"/>
            <a:chExt cx="1518296" cy="1150642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16A9142A-09C8-4DDD-9AEA-E59DE1C020EE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06F5EF7-CA3E-427F-AA79-4D057078F018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Movie</a:t>
              </a:r>
              <a:endParaRPr lang="ko-KR" altLang="en-US" b="1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807133D-E6F5-46CC-B58C-3AC2BE1CF730}"/>
              </a:ext>
            </a:extLst>
          </p:cNvPr>
          <p:cNvGrpSpPr/>
          <p:nvPr/>
        </p:nvGrpSpPr>
        <p:grpSpPr>
          <a:xfrm>
            <a:off x="4846223" y="3687770"/>
            <a:ext cx="1518296" cy="1150642"/>
            <a:chOff x="6929957" y="3199069"/>
            <a:chExt cx="1518296" cy="1150642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A30BEDE-1282-4E19-A242-CCA94E91CDEF}"/>
                </a:ext>
              </a:extLst>
            </p:cNvPr>
            <p:cNvSpPr/>
            <p:nvPr/>
          </p:nvSpPr>
          <p:spPr>
            <a:xfrm>
              <a:off x="7113784" y="3199069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57769C4-C8C0-4BD9-87A9-E1FEC07495C0}"/>
                </a:ext>
              </a:extLst>
            </p:cNvPr>
            <p:cNvSpPr txBox="1"/>
            <p:nvPr/>
          </p:nvSpPr>
          <p:spPr>
            <a:xfrm>
              <a:off x="6929957" y="360476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Director</a:t>
              </a:r>
              <a:endParaRPr lang="ko-KR" altLang="en-US" b="1" dirty="0"/>
            </a:p>
          </p:txBody>
        </p:sp>
      </p:grp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E233136-141F-4A37-8D4D-98A26370125C}"/>
              </a:ext>
            </a:extLst>
          </p:cNvPr>
          <p:cNvCxnSpPr>
            <a:cxnSpLocks/>
            <a:stCxn id="20" idx="5"/>
            <a:endCxn id="17" idx="1"/>
          </p:cNvCxnSpPr>
          <p:nvPr/>
        </p:nvCxnSpPr>
        <p:spPr>
          <a:xfrm>
            <a:off x="6012184" y="4669904"/>
            <a:ext cx="1207584" cy="67930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F75DC5F-8DE5-4842-A8CC-CDA53EECEFAA}"/>
              </a:ext>
            </a:extLst>
          </p:cNvPr>
          <p:cNvCxnSpPr>
            <a:cxnSpLocks/>
            <a:stCxn id="14" idx="4"/>
            <a:endCxn id="17" idx="0"/>
          </p:cNvCxnSpPr>
          <p:nvPr/>
        </p:nvCxnSpPr>
        <p:spPr>
          <a:xfrm>
            <a:off x="7053171" y="3439068"/>
            <a:ext cx="573410" cy="1741637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39760C0-68F8-4748-946E-6C16C59A86A5}"/>
              </a:ext>
            </a:extLst>
          </p:cNvPr>
          <p:cNvSpPr txBox="1"/>
          <p:nvPr/>
        </p:nvSpPr>
        <p:spPr>
          <a:xfrm rot="4209273">
            <a:off x="7114982" y="4081538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chemeClr val="bg1">
                    <a:lumMod val="75000"/>
                  </a:schemeClr>
                </a:solidFill>
                <a:latin typeface="Calibri" panose="020F0502020204030204"/>
              </a:rPr>
              <a:t>PLAY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67EE9B-8D7A-4B00-990F-B92FBBC9E922}"/>
              </a:ext>
            </a:extLst>
          </p:cNvPr>
          <p:cNvSpPr txBox="1"/>
          <p:nvPr/>
        </p:nvSpPr>
        <p:spPr>
          <a:xfrm rot="1690315">
            <a:off x="6251662" y="4723961"/>
            <a:ext cx="96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chemeClr val="bg1">
                    <a:lumMod val="75000"/>
                  </a:schemeClr>
                </a:solidFill>
                <a:latin typeface="Calibri" panose="020F0502020204030204"/>
              </a:rPr>
              <a:t>DIRECT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421E5B-E391-4D38-BDB0-E9C0B30705A2}"/>
              </a:ext>
            </a:extLst>
          </p:cNvPr>
          <p:cNvSpPr txBox="1"/>
          <p:nvPr/>
        </p:nvSpPr>
        <p:spPr>
          <a:xfrm>
            <a:off x="4491319" y="2454122"/>
            <a:ext cx="2022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ACTOR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8988A0-B5AD-405B-B62D-1CF1214B1EB0}"/>
              </a:ext>
            </a:extLst>
          </p:cNvPr>
          <p:cNvSpPr txBox="1"/>
          <p:nvPr/>
        </p:nvSpPr>
        <p:spPr>
          <a:xfrm>
            <a:off x="3996663" y="4996039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DIRECTOR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BA68E9-7C2F-4AE4-9A53-8F850CCD5CCE}"/>
              </a:ext>
            </a:extLst>
          </p:cNvPr>
          <p:cNvSpPr txBox="1"/>
          <p:nvPr/>
        </p:nvSpPr>
        <p:spPr>
          <a:xfrm>
            <a:off x="6507393" y="6488668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MOVIE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BBA8995-D509-46FF-B7F1-75C63730F93C}"/>
              </a:ext>
            </a:extLst>
          </p:cNvPr>
          <p:cNvGrpSpPr/>
          <p:nvPr/>
        </p:nvGrpSpPr>
        <p:grpSpPr>
          <a:xfrm>
            <a:off x="9058942" y="3674320"/>
            <a:ext cx="1518296" cy="1150642"/>
            <a:chOff x="8379668" y="4589719"/>
            <a:chExt cx="1518296" cy="1150642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83009FEB-A7EC-405E-AFFC-A4C0FE21D8E2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rgbClr val="8DCC93"/>
            </a:solidFill>
            <a:ln w="28575">
              <a:solidFill>
                <a:srgbClr val="62B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73B71A-959E-4C8E-9E26-AD1064C117AF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User</a:t>
              </a:r>
              <a:endParaRPr lang="ko-KR" altLang="en-US" b="1" dirty="0"/>
            </a:p>
          </p:txBody>
        </p:sp>
      </p:grp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FF06A02-60EC-47D6-B50A-3E4FB1FB480E}"/>
              </a:ext>
            </a:extLst>
          </p:cNvPr>
          <p:cNvCxnSpPr>
            <a:cxnSpLocks/>
            <a:stCxn id="30" idx="1"/>
            <a:endCxn id="14" idx="5"/>
          </p:cNvCxnSpPr>
          <p:nvPr/>
        </p:nvCxnSpPr>
        <p:spPr>
          <a:xfrm flipH="1" flipV="1">
            <a:off x="7459984" y="3270560"/>
            <a:ext cx="1949382" cy="57226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6EC1C6D-BD01-4CC5-A526-AAC036E116BA}"/>
              </a:ext>
            </a:extLst>
          </p:cNvPr>
          <p:cNvCxnSpPr>
            <a:cxnSpLocks/>
          </p:cNvCxnSpPr>
          <p:nvPr/>
        </p:nvCxnSpPr>
        <p:spPr>
          <a:xfrm flipH="1">
            <a:off x="6180692" y="4257420"/>
            <a:ext cx="3073302" cy="3310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7857AD4-94BC-4A68-AEEF-FBA4DAB058CC}"/>
              </a:ext>
            </a:extLst>
          </p:cNvPr>
          <p:cNvCxnSpPr>
            <a:cxnSpLocks/>
            <a:stCxn id="30" idx="3"/>
            <a:endCxn id="17" idx="7"/>
          </p:cNvCxnSpPr>
          <p:nvPr/>
        </p:nvCxnSpPr>
        <p:spPr>
          <a:xfrm flipH="1">
            <a:off x="8033394" y="4656454"/>
            <a:ext cx="1375972" cy="69275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45E2FA3-7BF4-4607-BBA0-483A20A7E4AE}"/>
              </a:ext>
            </a:extLst>
          </p:cNvPr>
          <p:cNvSpPr txBox="1"/>
          <p:nvPr/>
        </p:nvSpPr>
        <p:spPr>
          <a:xfrm rot="1067896">
            <a:off x="8183494" y="3175918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BF79A20-B9B8-490F-B8A8-2AB368A3CF71}"/>
              </a:ext>
            </a:extLst>
          </p:cNvPr>
          <p:cNvSpPr txBox="1"/>
          <p:nvPr/>
        </p:nvSpPr>
        <p:spPr>
          <a:xfrm>
            <a:off x="7699463" y="3850836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870CBB5-EB17-4CB3-8CB2-E688F015C9B1}"/>
              </a:ext>
            </a:extLst>
          </p:cNvPr>
          <p:cNvSpPr txBox="1"/>
          <p:nvPr/>
        </p:nvSpPr>
        <p:spPr>
          <a:xfrm rot="19995421">
            <a:off x="8210160" y="4647671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667263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4EAB213B-82DC-47C2-BB4D-4C1E7DC72482}"/>
              </a:ext>
            </a:extLst>
          </p:cNvPr>
          <p:cNvGrpSpPr/>
          <p:nvPr/>
        </p:nvGrpSpPr>
        <p:grpSpPr>
          <a:xfrm>
            <a:off x="2438309" y="1116851"/>
            <a:ext cx="1518296" cy="1150642"/>
            <a:chOff x="8379668" y="1799725"/>
            <a:chExt cx="1518296" cy="1150642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3879EB-5C97-4A91-93D7-D003073F568E}"/>
                </a:ext>
              </a:extLst>
            </p:cNvPr>
            <p:cNvSpPr/>
            <p:nvPr/>
          </p:nvSpPr>
          <p:spPr>
            <a:xfrm>
              <a:off x="8561584" y="1799725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D5CC161-2096-4E1E-A2BA-516465145507}"/>
                </a:ext>
              </a:extLst>
            </p:cNvPr>
            <p:cNvSpPr txBox="1"/>
            <p:nvPr/>
          </p:nvSpPr>
          <p:spPr>
            <a:xfrm>
              <a:off x="8379668" y="220745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Actor</a:t>
              </a:r>
              <a:endParaRPr lang="ko-KR" altLang="en-US" b="1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294CCB3-F913-4686-9F27-5B1B15E425F3}"/>
              </a:ext>
            </a:extLst>
          </p:cNvPr>
          <p:cNvGrpSpPr/>
          <p:nvPr/>
        </p:nvGrpSpPr>
        <p:grpSpPr>
          <a:xfrm>
            <a:off x="3011719" y="4009130"/>
            <a:ext cx="1518296" cy="1150642"/>
            <a:chOff x="8379668" y="4589719"/>
            <a:chExt cx="1518296" cy="1150642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16A9142A-09C8-4DDD-9AEA-E59DE1C020EE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06F5EF7-CA3E-427F-AA79-4D057078F018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Movie</a:t>
              </a:r>
              <a:endParaRPr lang="ko-KR" altLang="en-US" b="1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807133D-E6F5-46CC-B58C-3AC2BE1CF730}"/>
              </a:ext>
            </a:extLst>
          </p:cNvPr>
          <p:cNvGrpSpPr/>
          <p:nvPr/>
        </p:nvGrpSpPr>
        <p:grpSpPr>
          <a:xfrm>
            <a:off x="988598" y="2516195"/>
            <a:ext cx="1518296" cy="1150642"/>
            <a:chOff x="6929957" y="3199069"/>
            <a:chExt cx="1518296" cy="1150642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A30BEDE-1282-4E19-A242-CCA94E91CDEF}"/>
                </a:ext>
              </a:extLst>
            </p:cNvPr>
            <p:cNvSpPr/>
            <p:nvPr/>
          </p:nvSpPr>
          <p:spPr>
            <a:xfrm>
              <a:off x="7113784" y="3199069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57769C4-C8C0-4BD9-87A9-E1FEC07495C0}"/>
                </a:ext>
              </a:extLst>
            </p:cNvPr>
            <p:cNvSpPr txBox="1"/>
            <p:nvPr/>
          </p:nvSpPr>
          <p:spPr>
            <a:xfrm>
              <a:off x="6929957" y="360476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Director</a:t>
              </a:r>
              <a:endParaRPr lang="ko-KR" altLang="en-US" b="1" dirty="0"/>
            </a:p>
          </p:txBody>
        </p:sp>
      </p:grp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E233136-141F-4A37-8D4D-98A26370125C}"/>
              </a:ext>
            </a:extLst>
          </p:cNvPr>
          <p:cNvCxnSpPr>
            <a:cxnSpLocks/>
            <a:stCxn id="20" idx="5"/>
            <a:endCxn id="17" idx="1"/>
          </p:cNvCxnSpPr>
          <p:nvPr/>
        </p:nvCxnSpPr>
        <p:spPr>
          <a:xfrm>
            <a:off x="2154559" y="3498329"/>
            <a:ext cx="1207584" cy="67930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F75DC5F-8DE5-4842-A8CC-CDA53EECEFAA}"/>
              </a:ext>
            </a:extLst>
          </p:cNvPr>
          <p:cNvCxnSpPr>
            <a:cxnSpLocks/>
            <a:stCxn id="14" idx="4"/>
            <a:endCxn id="17" idx="0"/>
          </p:cNvCxnSpPr>
          <p:nvPr/>
        </p:nvCxnSpPr>
        <p:spPr>
          <a:xfrm>
            <a:off x="3195546" y="2267493"/>
            <a:ext cx="573410" cy="1741637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39760C0-68F8-4748-946E-6C16C59A86A5}"/>
              </a:ext>
            </a:extLst>
          </p:cNvPr>
          <p:cNvSpPr txBox="1"/>
          <p:nvPr/>
        </p:nvSpPr>
        <p:spPr>
          <a:xfrm rot="4209273">
            <a:off x="3257357" y="2909963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chemeClr val="bg1">
                    <a:lumMod val="75000"/>
                  </a:schemeClr>
                </a:solidFill>
                <a:latin typeface="Calibri" panose="020F0502020204030204"/>
              </a:rPr>
              <a:t>PLAY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67EE9B-8D7A-4B00-990F-B92FBBC9E922}"/>
              </a:ext>
            </a:extLst>
          </p:cNvPr>
          <p:cNvSpPr txBox="1"/>
          <p:nvPr/>
        </p:nvSpPr>
        <p:spPr>
          <a:xfrm rot="1690315">
            <a:off x="2394037" y="3552386"/>
            <a:ext cx="96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chemeClr val="bg1">
                    <a:lumMod val="75000"/>
                  </a:schemeClr>
                </a:solidFill>
                <a:latin typeface="Calibri" panose="020F0502020204030204"/>
              </a:rPr>
              <a:t>DIRECT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421E5B-E391-4D38-BDB0-E9C0B30705A2}"/>
              </a:ext>
            </a:extLst>
          </p:cNvPr>
          <p:cNvSpPr txBox="1"/>
          <p:nvPr/>
        </p:nvSpPr>
        <p:spPr>
          <a:xfrm>
            <a:off x="633694" y="1282547"/>
            <a:ext cx="2022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ACTOR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8988A0-B5AD-405B-B62D-1CF1214B1EB0}"/>
              </a:ext>
            </a:extLst>
          </p:cNvPr>
          <p:cNvSpPr txBox="1"/>
          <p:nvPr/>
        </p:nvSpPr>
        <p:spPr>
          <a:xfrm>
            <a:off x="139038" y="3824464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DIRECTOR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BA68E9-7C2F-4AE4-9A53-8F850CCD5CCE}"/>
              </a:ext>
            </a:extLst>
          </p:cNvPr>
          <p:cNvSpPr txBox="1"/>
          <p:nvPr/>
        </p:nvSpPr>
        <p:spPr>
          <a:xfrm>
            <a:off x="2649768" y="5317093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MOVIE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BBA8995-D509-46FF-B7F1-75C63730F93C}"/>
              </a:ext>
            </a:extLst>
          </p:cNvPr>
          <p:cNvGrpSpPr/>
          <p:nvPr/>
        </p:nvGrpSpPr>
        <p:grpSpPr>
          <a:xfrm>
            <a:off x="5201317" y="2502745"/>
            <a:ext cx="1518296" cy="1150642"/>
            <a:chOff x="8379668" y="4589719"/>
            <a:chExt cx="1518296" cy="1150642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83009FEB-A7EC-405E-AFFC-A4C0FE21D8E2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rgbClr val="8DCC93"/>
            </a:solidFill>
            <a:ln w="28575">
              <a:solidFill>
                <a:srgbClr val="62B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73B71A-959E-4C8E-9E26-AD1064C117AF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User</a:t>
              </a:r>
              <a:endParaRPr lang="ko-KR" altLang="en-US" b="1" dirty="0"/>
            </a:p>
          </p:txBody>
        </p:sp>
      </p:grp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FF06A02-60EC-47D6-B50A-3E4FB1FB480E}"/>
              </a:ext>
            </a:extLst>
          </p:cNvPr>
          <p:cNvCxnSpPr>
            <a:cxnSpLocks/>
            <a:stCxn id="30" idx="1"/>
            <a:endCxn id="14" idx="5"/>
          </p:cNvCxnSpPr>
          <p:nvPr/>
        </p:nvCxnSpPr>
        <p:spPr>
          <a:xfrm flipH="1" flipV="1">
            <a:off x="3602359" y="2098985"/>
            <a:ext cx="1949382" cy="57226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6EC1C6D-BD01-4CC5-A526-AAC036E116BA}"/>
              </a:ext>
            </a:extLst>
          </p:cNvPr>
          <p:cNvCxnSpPr>
            <a:cxnSpLocks/>
          </p:cNvCxnSpPr>
          <p:nvPr/>
        </p:nvCxnSpPr>
        <p:spPr>
          <a:xfrm flipH="1">
            <a:off x="2323067" y="3085845"/>
            <a:ext cx="3073302" cy="3310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7857AD4-94BC-4A68-AEEF-FBA4DAB058CC}"/>
              </a:ext>
            </a:extLst>
          </p:cNvPr>
          <p:cNvCxnSpPr>
            <a:cxnSpLocks/>
            <a:stCxn id="30" idx="3"/>
            <a:endCxn id="17" idx="7"/>
          </p:cNvCxnSpPr>
          <p:nvPr/>
        </p:nvCxnSpPr>
        <p:spPr>
          <a:xfrm flipH="1">
            <a:off x="4175769" y="3484879"/>
            <a:ext cx="1375972" cy="69275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45E2FA3-7BF4-4607-BBA0-483A20A7E4AE}"/>
              </a:ext>
            </a:extLst>
          </p:cNvPr>
          <p:cNvSpPr txBox="1"/>
          <p:nvPr/>
        </p:nvSpPr>
        <p:spPr>
          <a:xfrm rot="1067896">
            <a:off x="4325869" y="2004343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BF79A20-B9B8-490F-B8A8-2AB368A3CF71}"/>
              </a:ext>
            </a:extLst>
          </p:cNvPr>
          <p:cNvSpPr txBox="1"/>
          <p:nvPr/>
        </p:nvSpPr>
        <p:spPr>
          <a:xfrm>
            <a:off x="3841838" y="2679261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870CBB5-EB17-4CB3-8CB2-E688F015C9B1}"/>
              </a:ext>
            </a:extLst>
          </p:cNvPr>
          <p:cNvSpPr txBox="1"/>
          <p:nvPr/>
        </p:nvSpPr>
        <p:spPr>
          <a:xfrm rot="19995421">
            <a:off x="4352535" y="3476096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B6F904A-FCA2-48C5-8303-5FBBCEAFDB01}"/>
              </a:ext>
            </a:extLst>
          </p:cNvPr>
          <p:cNvCxnSpPr/>
          <p:nvPr/>
        </p:nvCxnSpPr>
        <p:spPr>
          <a:xfrm flipV="1">
            <a:off x="4786437" y="1340123"/>
            <a:ext cx="609932" cy="710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9FEAA38-BC63-4A83-A869-E53928985B67}"/>
              </a:ext>
            </a:extLst>
          </p:cNvPr>
          <p:cNvCxnSpPr>
            <a:cxnSpLocks/>
          </p:cNvCxnSpPr>
          <p:nvPr/>
        </p:nvCxnSpPr>
        <p:spPr>
          <a:xfrm>
            <a:off x="5396369" y="1340123"/>
            <a:ext cx="228078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BE81E3D-6637-4028-9068-6C46C21F7454}"/>
              </a:ext>
            </a:extLst>
          </p:cNvPr>
          <p:cNvSpPr txBox="1"/>
          <p:nvPr/>
        </p:nvSpPr>
        <p:spPr>
          <a:xfrm>
            <a:off x="7867650" y="928604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r>
              <a:rPr lang="en-US" altLang="ko-KR" sz="2000" b="1" dirty="0">
                <a:sym typeface="Wingdings" panose="05000000000000000000" pitchFamily="2" charset="2"/>
              </a:rPr>
              <a:t> likeness</a:t>
            </a:r>
            <a:endParaRPr lang="en-US" altLang="ko-KR" sz="2000" b="1" dirty="0"/>
          </a:p>
        </p:txBody>
      </p:sp>
    </p:spTree>
    <p:extLst>
      <p:ext uri="{BB962C8B-B14F-4D97-AF65-F5344CB8AC3E}">
        <p14:creationId xmlns:p14="http://schemas.microsoft.com/office/powerpoint/2010/main" val="13686460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4EAB213B-82DC-47C2-BB4D-4C1E7DC72482}"/>
              </a:ext>
            </a:extLst>
          </p:cNvPr>
          <p:cNvGrpSpPr/>
          <p:nvPr/>
        </p:nvGrpSpPr>
        <p:grpSpPr>
          <a:xfrm>
            <a:off x="2438309" y="1116851"/>
            <a:ext cx="1518296" cy="1150642"/>
            <a:chOff x="8379668" y="1799725"/>
            <a:chExt cx="1518296" cy="1150642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3879EB-5C97-4A91-93D7-D003073F568E}"/>
                </a:ext>
              </a:extLst>
            </p:cNvPr>
            <p:cNvSpPr/>
            <p:nvPr/>
          </p:nvSpPr>
          <p:spPr>
            <a:xfrm>
              <a:off x="8561584" y="1799725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D5CC161-2096-4E1E-A2BA-516465145507}"/>
                </a:ext>
              </a:extLst>
            </p:cNvPr>
            <p:cNvSpPr txBox="1"/>
            <p:nvPr/>
          </p:nvSpPr>
          <p:spPr>
            <a:xfrm>
              <a:off x="8379668" y="220745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Actor</a:t>
              </a:r>
              <a:endParaRPr lang="ko-KR" altLang="en-US" b="1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294CCB3-F913-4686-9F27-5B1B15E425F3}"/>
              </a:ext>
            </a:extLst>
          </p:cNvPr>
          <p:cNvGrpSpPr/>
          <p:nvPr/>
        </p:nvGrpSpPr>
        <p:grpSpPr>
          <a:xfrm>
            <a:off x="3011719" y="4009130"/>
            <a:ext cx="1518296" cy="1150642"/>
            <a:chOff x="8379668" y="4589719"/>
            <a:chExt cx="1518296" cy="1150642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16A9142A-09C8-4DDD-9AEA-E59DE1C020EE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06F5EF7-CA3E-427F-AA79-4D057078F018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Movie</a:t>
              </a:r>
              <a:endParaRPr lang="ko-KR" altLang="en-US" b="1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807133D-E6F5-46CC-B58C-3AC2BE1CF730}"/>
              </a:ext>
            </a:extLst>
          </p:cNvPr>
          <p:cNvGrpSpPr/>
          <p:nvPr/>
        </p:nvGrpSpPr>
        <p:grpSpPr>
          <a:xfrm>
            <a:off x="988598" y="2516195"/>
            <a:ext cx="1518296" cy="1150642"/>
            <a:chOff x="6929957" y="3199069"/>
            <a:chExt cx="1518296" cy="1150642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A30BEDE-1282-4E19-A242-CCA94E91CDEF}"/>
                </a:ext>
              </a:extLst>
            </p:cNvPr>
            <p:cNvSpPr/>
            <p:nvPr/>
          </p:nvSpPr>
          <p:spPr>
            <a:xfrm>
              <a:off x="7113784" y="3199069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57769C4-C8C0-4BD9-87A9-E1FEC07495C0}"/>
                </a:ext>
              </a:extLst>
            </p:cNvPr>
            <p:cNvSpPr txBox="1"/>
            <p:nvPr/>
          </p:nvSpPr>
          <p:spPr>
            <a:xfrm>
              <a:off x="6929957" y="360476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Director</a:t>
              </a:r>
              <a:endParaRPr lang="ko-KR" altLang="en-US" b="1" dirty="0"/>
            </a:p>
          </p:txBody>
        </p:sp>
      </p:grp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E233136-141F-4A37-8D4D-98A26370125C}"/>
              </a:ext>
            </a:extLst>
          </p:cNvPr>
          <p:cNvCxnSpPr>
            <a:cxnSpLocks/>
            <a:stCxn id="20" idx="5"/>
            <a:endCxn id="17" idx="1"/>
          </p:cNvCxnSpPr>
          <p:nvPr/>
        </p:nvCxnSpPr>
        <p:spPr>
          <a:xfrm>
            <a:off x="2154559" y="3498329"/>
            <a:ext cx="1207584" cy="67930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F75DC5F-8DE5-4842-A8CC-CDA53EECEFAA}"/>
              </a:ext>
            </a:extLst>
          </p:cNvPr>
          <p:cNvCxnSpPr>
            <a:cxnSpLocks/>
            <a:stCxn id="14" idx="4"/>
            <a:endCxn id="17" idx="0"/>
          </p:cNvCxnSpPr>
          <p:nvPr/>
        </p:nvCxnSpPr>
        <p:spPr>
          <a:xfrm>
            <a:off x="3195546" y="2267493"/>
            <a:ext cx="573410" cy="1741637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39760C0-68F8-4748-946E-6C16C59A86A5}"/>
              </a:ext>
            </a:extLst>
          </p:cNvPr>
          <p:cNvSpPr txBox="1"/>
          <p:nvPr/>
        </p:nvSpPr>
        <p:spPr>
          <a:xfrm rot="4209273">
            <a:off x="3257357" y="2909963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chemeClr val="bg1">
                    <a:lumMod val="75000"/>
                  </a:schemeClr>
                </a:solidFill>
                <a:latin typeface="Calibri" panose="020F0502020204030204"/>
              </a:rPr>
              <a:t>PLAY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67EE9B-8D7A-4B00-990F-B92FBBC9E922}"/>
              </a:ext>
            </a:extLst>
          </p:cNvPr>
          <p:cNvSpPr txBox="1"/>
          <p:nvPr/>
        </p:nvSpPr>
        <p:spPr>
          <a:xfrm rot="1690315">
            <a:off x="2394037" y="3552386"/>
            <a:ext cx="96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chemeClr val="bg1">
                    <a:lumMod val="75000"/>
                  </a:schemeClr>
                </a:solidFill>
                <a:latin typeface="Calibri" panose="020F0502020204030204"/>
              </a:rPr>
              <a:t>DIRECT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421E5B-E391-4D38-BDB0-E9C0B30705A2}"/>
              </a:ext>
            </a:extLst>
          </p:cNvPr>
          <p:cNvSpPr txBox="1"/>
          <p:nvPr/>
        </p:nvSpPr>
        <p:spPr>
          <a:xfrm>
            <a:off x="633694" y="1282547"/>
            <a:ext cx="2022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ACTOR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8988A0-B5AD-405B-B62D-1CF1214B1EB0}"/>
              </a:ext>
            </a:extLst>
          </p:cNvPr>
          <p:cNvSpPr txBox="1"/>
          <p:nvPr/>
        </p:nvSpPr>
        <p:spPr>
          <a:xfrm>
            <a:off x="139038" y="3824464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DIRECTOR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BA68E9-7C2F-4AE4-9A53-8F850CCD5CCE}"/>
              </a:ext>
            </a:extLst>
          </p:cNvPr>
          <p:cNvSpPr txBox="1"/>
          <p:nvPr/>
        </p:nvSpPr>
        <p:spPr>
          <a:xfrm>
            <a:off x="2649768" y="5317093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MOVIE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BBA8995-D509-46FF-B7F1-75C63730F93C}"/>
              </a:ext>
            </a:extLst>
          </p:cNvPr>
          <p:cNvGrpSpPr/>
          <p:nvPr/>
        </p:nvGrpSpPr>
        <p:grpSpPr>
          <a:xfrm>
            <a:off x="5201317" y="2502745"/>
            <a:ext cx="1518296" cy="1150642"/>
            <a:chOff x="8379668" y="4589719"/>
            <a:chExt cx="1518296" cy="1150642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83009FEB-A7EC-405E-AFFC-A4C0FE21D8E2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rgbClr val="8DCC93"/>
            </a:solidFill>
            <a:ln w="28575">
              <a:solidFill>
                <a:srgbClr val="62B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73B71A-959E-4C8E-9E26-AD1064C117AF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User</a:t>
              </a:r>
              <a:endParaRPr lang="ko-KR" altLang="en-US" b="1" dirty="0"/>
            </a:p>
          </p:txBody>
        </p:sp>
      </p:grp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FF06A02-60EC-47D6-B50A-3E4FB1FB480E}"/>
              </a:ext>
            </a:extLst>
          </p:cNvPr>
          <p:cNvCxnSpPr>
            <a:cxnSpLocks/>
            <a:stCxn id="30" idx="1"/>
            <a:endCxn id="14" idx="5"/>
          </p:cNvCxnSpPr>
          <p:nvPr/>
        </p:nvCxnSpPr>
        <p:spPr>
          <a:xfrm flipH="1" flipV="1">
            <a:off x="3602359" y="2098985"/>
            <a:ext cx="1949382" cy="57226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6EC1C6D-BD01-4CC5-A526-AAC036E116BA}"/>
              </a:ext>
            </a:extLst>
          </p:cNvPr>
          <p:cNvCxnSpPr>
            <a:cxnSpLocks/>
          </p:cNvCxnSpPr>
          <p:nvPr/>
        </p:nvCxnSpPr>
        <p:spPr>
          <a:xfrm flipH="1">
            <a:off x="2323067" y="3085845"/>
            <a:ext cx="3073302" cy="3310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7857AD4-94BC-4A68-AEEF-FBA4DAB058CC}"/>
              </a:ext>
            </a:extLst>
          </p:cNvPr>
          <p:cNvCxnSpPr>
            <a:cxnSpLocks/>
            <a:stCxn id="30" idx="3"/>
            <a:endCxn id="17" idx="7"/>
          </p:cNvCxnSpPr>
          <p:nvPr/>
        </p:nvCxnSpPr>
        <p:spPr>
          <a:xfrm flipH="1">
            <a:off x="4175769" y="3484879"/>
            <a:ext cx="1375972" cy="69275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45E2FA3-7BF4-4607-BBA0-483A20A7E4AE}"/>
              </a:ext>
            </a:extLst>
          </p:cNvPr>
          <p:cNvSpPr txBox="1"/>
          <p:nvPr/>
        </p:nvSpPr>
        <p:spPr>
          <a:xfrm rot="1067896">
            <a:off x="4325869" y="2004343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BF79A20-B9B8-490F-B8A8-2AB368A3CF71}"/>
              </a:ext>
            </a:extLst>
          </p:cNvPr>
          <p:cNvSpPr txBox="1"/>
          <p:nvPr/>
        </p:nvSpPr>
        <p:spPr>
          <a:xfrm>
            <a:off x="3841838" y="2679261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870CBB5-EB17-4CB3-8CB2-E688F015C9B1}"/>
              </a:ext>
            </a:extLst>
          </p:cNvPr>
          <p:cNvSpPr txBox="1"/>
          <p:nvPr/>
        </p:nvSpPr>
        <p:spPr>
          <a:xfrm rot="19995421">
            <a:off x="4352535" y="3476096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B6F904A-FCA2-48C5-8303-5FBBCEAFDB01}"/>
              </a:ext>
            </a:extLst>
          </p:cNvPr>
          <p:cNvCxnSpPr/>
          <p:nvPr/>
        </p:nvCxnSpPr>
        <p:spPr>
          <a:xfrm flipV="1">
            <a:off x="4786437" y="1340123"/>
            <a:ext cx="609932" cy="710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9FEAA38-BC63-4A83-A869-E53928985B67}"/>
              </a:ext>
            </a:extLst>
          </p:cNvPr>
          <p:cNvCxnSpPr>
            <a:cxnSpLocks/>
          </p:cNvCxnSpPr>
          <p:nvPr/>
        </p:nvCxnSpPr>
        <p:spPr>
          <a:xfrm>
            <a:off x="5396369" y="1340123"/>
            <a:ext cx="228078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BE81E3D-6637-4028-9068-6C46C21F7454}"/>
              </a:ext>
            </a:extLst>
          </p:cNvPr>
          <p:cNvSpPr txBox="1"/>
          <p:nvPr/>
        </p:nvSpPr>
        <p:spPr>
          <a:xfrm>
            <a:off x="7867650" y="928604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r>
              <a:rPr lang="en-US" altLang="ko-KR" sz="2000" b="1" dirty="0">
                <a:sym typeface="Wingdings" panose="05000000000000000000" pitchFamily="2" charset="2"/>
              </a:rPr>
              <a:t> likeness</a:t>
            </a:r>
            <a:endParaRPr lang="en-US" altLang="ko-KR" sz="20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01ADDBE-9772-4A35-B89B-DC0D8159022A}"/>
              </a:ext>
            </a:extLst>
          </p:cNvPr>
          <p:cNvSpPr txBox="1"/>
          <p:nvPr/>
        </p:nvSpPr>
        <p:spPr>
          <a:xfrm>
            <a:off x="7476275" y="2285646"/>
            <a:ext cx="3543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this process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F4940D0-8AC2-45DA-BC0D-722F2A7D1F2D}"/>
              </a:ext>
            </a:extLst>
          </p:cNvPr>
          <p:cNvSpPr txBox="1"/>
          <p:nvPr/>
        </p:nvSpPr>
        <p:spPr>
          <a:xfrm>
            <a:off x="7476275" y="2938418"/>
            <a:ext cx="3810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For each actor &amp; director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4557036-51F2-461E-9E6F-2D9E6B2A822C}"/>
              </a:ext>
            </a:extLst>
          </p:cNvPr>
          <p:cNvSpPr txBox="1"/>
          <p:nvPr/>
        </p:nvSpPr>
        <p:spPr>
          <a:xfrm>
            <a:off x="7476275" y="3653387"/>
            <a:ext cx="381085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Accumulated weights </a:t>
            </a:r>
          </a:p>
          <a:p>
            <a:pPr algn="ctr"/>
            <a:endParaRPr lang="en-US" altLang="ko-KR" sz="1000" dirty="0"/>
          </a:p>
          <a:p>
            <a:pPr algn="ctr"/>
            <a:r>
              <a:rPr lang="en-US" altLang="ko-KR" sz="2000" b="1" dirty="0">
                <a:solidFill>
                  <a:srgbClr val="002060"/>
                </a:solidFill>
              </a:rPr>
              <a:t>(ratings for movies)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4700E6F-532F-4397-B7CF-92FF5B360830}"/>
              </a:ext>
            </a:extLst>
          </p:cNvPr>
          <p:cNvSpPr txBox="1"/>
          <p:nvPr/>
        </p:nvSpPr>
        <p:spPr>
          <a:xfrm>
            <a:off x="7485800" y="5317093"/>
            <a:ext cx="38108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Min-Max Scaler</a:t>
            </a:r>
          </a:p>
          <a:p>
            <a:pPr algn="ctr"/>
            <a:endParaRPr lang="en-US" altLang="ko-KR" sz="1000" dirty="0"/>
          </a:p>
          <a:p>
            <a:pPr algn="ctr"/>
            <a:r>
              <a:rPr lang="en-US" altLang="ko-KR" sz="2000" dirty="0"/>
              <a:t>to fit the value</a:t>
            </a:r>
          </a:p>
          <a:p>
            <a:pPr algn="ctr"/>
            <a:r>
              <a:rPr lang="en-US" altLang="ko-KR" sz="2000" dirty="0"/>
              <a:t>In the range of 0~100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7949470-583A-432F-AC98-5421A68E304D}"/>
              </a:ext>
            </a:extLst>
          </p:cNvPr>
          <p:cNvSpPr/>
          <p:nvPr/>
        </p:nvSpPr>
        <p:spPr>
          <a:xfrm>
            <a:off x="7867650" y="3653387"/>
            <a:ext cx="3019425" cy="400110"/>
          </a:xfrm>
          <a:prstGeom prst="round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79C8E5C2-BDD0-413D-8960-E5EAAD1CB2A0}"/>
              </a:ext>
            </a:extLst>
          </p:cNvPr>
          <p:cNvSpPr/>
          <p:nvPr/>
        </p:nvSpPr>
        <p:spPr>
          <a:xfrm>
            <a:off x="7877175" y="5338416"/>
            <a:ext cx="3019425" cy="400110"/>
          </a:xfrm>
          <a:prstGeom prst="round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400905F-B6FB-482F-9FE0-3E5D4422168F}"/>
              </a:ext>
            </a:extLst>
          </p:cNvPr>
          <p:cNvCxnSpPr>
            <a:cxnSpLocks/>
          </p:cNvCxnSpPr>
          <p:nvPr/>
        </p:nvCxnSpPr>
        <p:spPr>
          <a:xfrm>
            <a:off x="9391225" y="4534211"/>
            <a:ext cx="0" cy="62556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E54716E-3781-4F70-A2C6-8F3D70A7D882}"/>
              </a:ext>
            </a:extLst>
          </p:cNvPr>
          <p:cNvSpPr/>
          <p:nvPr/>
        </p:nvSpPr>
        <p:spPr>
          <a:xfrm>
            <a:off x="7394038" y="2809876"/>
            <a:ext cx="3945294" cy="3782506"/>
          </a:xfrm>
          <a:prstGeom prst="roundRect">
            <a:avLst>
              <a:gd name="adj" fmla="val 10252"/>
            </a:avLst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" name="Picture 4">
            <a:extLst>
              <a:ext uri="{FF2B5EF4-FFF2-40B4-BE49-F238E27FC236}">
                <a16:creationId xmlns:a16="http://schemas.microsoft.com/office/drawing/2014/main" id="{EBB1FC65-36C4-4296-BB95-F2B62193C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016083">
            <a:off x="9181722" y="1511004"/>
            <a:ext cx="933602" cy="846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78202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4EAB213B-82DC-47C2-BB4D-4C1E7DC72482}"/>
              </a:ext>
            </a:extLst>
          </p:cNvPr>
          <p:cNvGrpSpPr/>
          <p:nvPr/>
        </p:nvGrpSpPr>
        <p:grpSpPr>
          <a:xfrm>
            <a:off x="2438309" y="1116851"/>
            <a:ext cx="1518296" cy="1150642"/>
            <a:chOff x="8379668" y="1799725"/>
            <a:chExt cx="1518296" cy="1150642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3879EB-5C97-4A91-93D7-D003073F568E}"/>
                </a:ext>
              </a:extLst>
            </p:cNvPr>
            <p:cNvSpPr/>
            <p:nvPr/>
          </p:nvSpPr>
          <p:spPr>
            <a:xfrm>
              <a:off x="8561584" y="1799725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D5CC161-2096-4E1E-A2BA-516465145507}"/>
                </a:ext>
              </a:extLst>
            </p:cNvPr>
            <p:cNvSpPr txBox="1"/>
            <p:nvPr/>
          </p:nvSpPr>
          <p:spPr>
            <a:xfrm>
              <a:off x="8379668" y="220745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Actor</a:t>
              </a:r>
              <a:endParaRPr lang="ko-KR" altLang="en-US" b="1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294CCB3-F913-4686-9F27-5B1B15E425F3}"/>
              </a:ext>
            </a:extLst>
          </p:cNvPr>
          <p:cNvGrpSpPr/>
          <p:nvPr/>
        </p:nvGrpSpPr>
        <p:grpSpPr>
          <a:xfrm>
            <a:off x="3011719" y="4009130"/>
            <a:ext cx="1518296" cy="1150642"/>
            <a:chOff x="8379668" y="4589719"/>
            <a:chExt cx="1518296" cy="1150642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16A9142A-09C8-4DDD-9AEA-E59DE1C020EE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06F5EF7-CA3E-427F-AA79-4D057078F018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Movie</a:t>
              </a:r>
              <a:endParaRPr lang="ko-KR" altLang="en-US" b="1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807133D-E6F5-46CC-B58C-3AC2BE1CF730}"/>
              </a:ext>
            </a:extLst>
          </p:cNvPr>
          <p:cNvGrpSpPr/>
          <p:nvPr/>
        </p:nvGrpSpPr>
        <p:grpSpPr>
          <a:xfrm>
            <a:off x="988598" y="2516195"/>
            <a:ext cx="1518296" cy="1150642"/>
            <a:chOff x="6929957" y="3199069"/>
            <a:chExt cx="1518296" cy="1150642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A30BEDE-1282-4E19-A242-CCA94E91CDEF}"/>
                </a:ext>
              </a:extLst>
            </p:cNvPr>
            <p:cNvSpPr/>
            <p:nvPr/>
          </p:nvSpPr>
          <p:spPr>
            <a:xfrm>
              <a:off x="7113784" y="3199069"/>
              <a:ext cx="1150642" cy="11506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57769C4-C8C0-4BD9-87A9-E1FEC07495C0}"/>
                </a:ext>
              </a:extLst>
            </p:cNvPr>
            <p:cNvSpPr txBox="1"/>
            <p:nvPr/>
          </p:nvSpPr>
          <p:spPr>
            <a:xfrm>
              <a:off x="6929957" y="3604766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Director</a:t>
              </a:r>
              <a:endParaRPr lang="ko-KR" altLang="en-US" b="1" dirty="0"/>
            </a:p>
          </p:txBody>
        </p:sp>
      </p:grp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E233136-141F-4A37-8D4D-98A26370125C}"/>
              </a:ext>
            </a:extLst>
          </p:cNvPr>
          <p:cNvCxnSpPr>
            <a:cxnSpLocks/>
            <a:stCxn id="20" idx="5"/>
            <a:endCxn id="17" idx="1"/>
          </p:cNvCxnSpPr>
          <p:nvPr/>
        </p:nvCxnSpPr>
        <p:spPr>
          <a:xfrm>
            <a:off x="2154559" y="3498329"/>
            <a:ext cx="1207584" cy="67930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F75DC5F-8DE5-4842-A8CC-CDA53EECEFAA}"/>
              </a:ext>
            </a:extLst>
          </p:cNvPr>
          <p:cNvCxnSpPr>
            <a:cxnSpLocks/>
            <a:stCxn id="14" idx="4"/>
            <a:endCxn id="17" idx="0"/>
          </p:cNvCxnSpPr>
          <p:nvPr/>
        </p:nvCxnSpPr>
        <p:spPr>
          <a:xfrm>
            <a:off x="3195546" y="2267493"/>
            <a:ext cx="573410" cy="1741637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39760C0-68F8-4748-946E-6C16C59A86A5}"/>
              </a:ext>
            </a:extLst>
          </p:cNvPr>
          <p:cNvSpPr txBox="1"/>
          <p:nvPr/>
        </p:nvSpPr>
        <p:spPr>
          <a:xfrm rot="4209273">
            <a:off x="3257357" y="2909963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chemeClr val="bg1">
                    <a:lumMod val="75000"/>
                  </a:schemeClr>
                </a:solidFill>
                <a:latin typeface="Calibri" panose="020F0502020204030204"/>
              </a:rPr>
              <a:t>PLAY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67EE9B-8D7A-4B00-990F-B92FBBC9E922}"/>
              </a:ext>
            </a:extLst>
          </p:cNvPr>
          <p:cNvSpPr txBox="1"/>
          <p:nvPr/>
        </p:nvSpPr>
        <p:spPr>
          <a:xfrm rot="1690315">
            <a:off x="2394037" y="3552386"/>
            <a:ext cx="96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chemeClr val="bg1">
                    <a:lumMod val="75000"/>
                  </a:schemeClr>
                </a:solidFill>
                <a:latin typeface="Calibri" panose="020F0502020204030204"/>
              </a:rPr>
              <a:t>DIRECT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421E5B-E391-4D38-BDB0-E9C0B30705A2}"/>
              </a:ext>
            </a:extLst>
          </p:cNvPr>
          <p:cNvSpPr txBox="1"/>
          <p:nvPr/>
        </p:nvSpPr>
        <p:spPr>
          <a:xfrm>
            <a:off x="633694" y="1282547"/>
            <a:ext cx="2022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ACTOR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8988A0-B5AD-405B-B62D-1CF1214B1EB0}"/>
              </a:ext>
            </a:extLst>
          </p:cNvPr>
          <p:cNvSpPr txBox="1"/>
          <p:nvPr/>
        </p:nvSpPr>
        <p:spPr>
          <a:xfrm>
            <a:off x="139038" y="3824464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DIRECTOR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BA68E9-7C2F-4AE4-9A53-8F850CCD5CCE}"/>
              </a:ext>
            </a:extLst>
          </p:cNvPr>
          <p:cNvSpPr txBox="1"/>
          <p:nvPr/>
        </p:nvSpPr>
        <p:spPr>
          <a:xfrm>
            <a:off x="2649768" y="5317093"/>
            <a:ext cx="23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CREATE MOVIE</a:t>
            </a:r>
            <a:endParaRPr lang="ko-KR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BBA8995-D509-46FF-B7F1-75C63730F93C}"/>
              </a:ext>
            </a:extLst>
          </p:cNvPr>
          <p:cNvGrpSpPr/>
          <p:nvPr/>
        </p:nvGrpSpPr>
        <p:grpSpPr>
          <a:xfrm>
            <a:off x="5201317" y="2502745"/>
            <a:ext cx="1518296" cy="1150642"/>
            <a:chOff x="8379668" y="4589719"/>
            <a:chExt cx="1518296" cy="1150642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83009FEB-A7EC-405E-AFFC-A4C0FE21D8E2}"/>
                </a:ext>
              </a:extLst>
            </p:cNvPr>
            <p:cNvSpPr/>
            <p:nvPr/>
          </p:nvSpPr>
          <p:spPr>
            <a:xfrm>
              <a:off x="8561584" y="4589719"/>
              <a:ext cx="1150642" cy="1150642"/>
            </a:xfrm>
            <a:prstGeom prst="ellipse">
              <a:avLst/>
            </a:prstGeom>
            <a:solidFill>
              <a:srgbClr val="8DCC93"/>
            </a:solidFill>
            <a:ln w="28575">
              <a:solidFill>
                <a:srgbClr val="62B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73B71A-959E-4C8E-9E26-AD1064C117AF}"/>
                </a:ext>
              </a:extLst>
            </p:cNvPr>
            <p:cNvSpPr txBox="1"/>
            <p:nvPr/>
          </p:nvSpPr>
          <p:spPr>
            <a:xfrm>
              <a:off x="8379668" y="4980374"/>
              <a:ext cx="1518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User</a:t>
              </a:r>
              <a:endParaRPr lang="ko-KR" altLang="en-US" b="1" dirty="0"/>
            </a:p>
          </p:txBody>
        </p:sp>
      </p:grp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FF06A02-60EC-47D6-B50A-3E4FB1FB480E}"/>
              </a:ext>
            </a:extLst>
          </p:cNvPr>
          <p:cNvCxnSpPr>
            <a:cxnSpLocks/>
            <a:stCxn id="30" idx="1"/>
            <a:endCxn id="14" idx="5"/>
          </p:cNvCxnSpPr>
          <p:nvPr/>
        </p:nvCxnSpPr>
        <p:spPr>
          <a:xfrm flipH="1" flipV="1">
            <a:off x="3602359" y="2098985"/>
            <a:ext cx="1949382" cy="57226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6EC1C6D-BD01-4CC5-A526-AAC036E116BA}"/>
              </a:ext>
            </a:extLst>
          </p:cNvPr>
          <p:cNvCxnSpPr>
            <a:cxnSpLocks/>
          </p:cNvCxnSpPr>
          <p:nvPr/>
        </p:nvCxnSpPr>
        <p:spPr>
          <a:xfrm flipH="1">
            <a:off x="2323067" y="3085845"/>
            <a:ext cx="3073302" cy="3310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7857AD4-94BC-4A68-AEEF-FBA4DAB058CC}"/>
              </a:ext>
            </a:extLst>
          </p:cNvPr>
          <p:cNvCxnSpPr>
            <a:cxnSpLocks/>
            <a:stCxn id="30" idx="3"/>
            <a:endCxn id="17" idx="7"/>
          </p:cNvCxnSpPr>
          <p:nvPr/>
        </p:nvCxnSpPr>
        <p:spPr>
          <a:xfrm flipH="1">
            <a:off x="4175769" y="3484879"/>
            <a:ext cx="1375972" cy="69275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45E2FA3-7BF4-4607-BBA0-483A20A7E4AE}"/>
              </a:ext>
            </a:extLst>
          </p:cNvPr>
          <p:cNvSpPr txBox="1"/>
          <p:nvPr/>
        </p:nvSpPr>
        <p:spPr>
          <a:xfrm rot="1067896">
            <a:off x="4325869" y="2004343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BF79A20-B9B8-490F-B8A8-2AB368A3CF71}"/>
              </a:ext>
            </a:extLst>
          </p:cNvPr>
          <p:cNvSpPr txBox="1"/>
          <p:nvPr/>
        </p:nvSpPr>
        <p:spPr>
          <a:xfrm>
            <a:off x="3841838" y="2679261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870CBB5-EB17-4CB3-8CB2-E688F015C9B1}"/>
              </a:ext>
            </a:extLst>
          </p:cNvPr>
          <p:cNvSpPr txBox="1"/>
          <p:nvPr/>
        </p:nvSpPr>
        <p:spPr>
          <a:xfrm rot="19995421">
            <a:off x="4352535" y="3476096"/>
            <a:ext cx="734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latin typeface="Calibri" panose="020F0502020204030204"/>
              </a:rPr>
              <a:t>LIKE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B6F904A-FCA2-48C5-8303-5FBBCEAFDB01}"/>
              </a:ext>
            </a:extLst>
          </p:cNvPr>
          <p:cNvCxnSpPr/>
          <p:nvPr/>
        </p:nvCxnSpPr>
        <p:spPr>
          <a:xfrm flipV="1">
            <a:off x="4786437" y="1340123"/>
            <a:ext cx="609932" cy="7109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9FEAA38-BC63-4A83-A869-E53928985B67}"/>
              </a:ext>
            </a:extLst>
          </p:cNvPr>
          <p:cNvCxnSpPr>
            <a:cxnSpLocks/>
          </p:cNvCxnSpPr>
          <p:nvPr/>
        </p:nvCxnSpPr>
        <p:spPr>
          <a:xfrm>
            <a:off x="5396369" y="1340123"/>
            <a:ext cx="228078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BE81E3D-6637-4028-9068-6C46C21F7454}"/>
              </a:ext>
            </a:extLst>
          </p:cNvPr>
          <p:cNvSpPr txBox="1"/>
          <p:nvPr/>
        </p:nvSpPr>
        <p:spPr>
          <a:xfrm>
            <a:off x="7867650" y="928604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r>
              <a:rPr lang="en-US" altLang="ko-KR" sz="2000" b="1" dirty="0">
                <a:sym typeface="Wingdings" panose="05000000000000000000" pitchFamily="2" charset="2"/>
              </a:rPr>
              <a:t> likeness</a:t>
            </a:r>
            <a:endParaRPr lang="en-US" altLang="ko-KR" sz="2000" b="1" dirty="0"/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CB94C9ED-0AB5-4367-A6CB-D60E08F166F3}"/>
              </a:ext>
            </a:extLst>
          </p:cNvPr>
          <p:cNvCxnSpPr>
            <a:cxnSpLocks/>
          </p:cNvCxnSpPr>
          <p:nvPr/>
        </p:nvCxnSpPr>
        <p:spPr>
          <a:xfrm>
            <a:off x="6096000" y="3666837"/>
            <a:ext cx="318722" cy="4890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F9EE15F5-8743-44F5-A501-25C3F1E2083D}"/>
              </a:ext>
            </a:extLst>
          </p:cNvPr>
          <p:cNvCxnSpPr>
            <a:cxnSpLocks/>
          </p:cNvCxnSpPr>
          <p:nvPr/>
        </p:nvCxnSpPr>
        <p:spPr>
          <a:xfrm>
            <a:off x="6414722" y="4155870"/>
            <a:ext cx="145292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51D0D4A-49AA-4574-8C33-272D1CE8F6CE}"/>
              </a:ext>
            </a:extLst>
          </p:cNvPr>
          <p:cNvSpPr txBox="1"/>
          <p:nvPr/>
        </p:nvSpPr>
        <p:spPr>
          <a:xfrm>
            <a:off x="8063786" y="3653387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Member Variable</a:t>
            </a:r>
          </a:p>
          <a:p>
            <a:r>
              <a:rPr lang="en-US" altLang="ko-KR" sz="2000" b="1" dirty="0">
                <a:sym typeface="Wingdings" panose="05000000000000000000" pitchFamily="2" charset="2"/>
              </a:rPr>
              <a:t> i</a:t>
            </a:r>
            <a:r>
              <a:rPr lang="en-US" altLang="ko-KR" sz="2000" b="1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6098115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화살표: 줄무늬가 있는 오른쪽 26">
            <a:extLst>
              <a:ext uri="{FF2B5EF4-FFF2-40B4-BE49-F238E27FC236}">
                <a16:creationId xmlns:a16="http://schemas.microsoft.com/office/drawing/2014/main" id="{15B18A27-D905-44A5-A15E-F314FD7F9594}"/>
              </a:ext>
            </a:extLst>
          </p:cNvPr>
          <p:cNvSpPr/>
          <p:nvPr/>
        </p:nvSpPr>
        <p:spPr>
          <a:xfrm>
            <a:off x="2885943" y="4818705"/>
            <a:ext cx="4885780" cy="1438275"/>
          </a:xfrm>
          <a:prstGeom prst="striped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0B8786A-6B13-4269-B81B-40FE05B6E587}"/>
              </a:ext>
            </a:extLst>
          </p:cNvPr>
          <p:cNvGrpSpPr/>
          <p:nvPr/>
        </p:nvGrpSpPr>
        <p:grpSpPr>
          <a:xfrm>
            <a:off x="1611626" y="5016348"/>
            <a:ext cx="1009131" cy="1042987"/>
            <a:chOff x="2980963" y="3850962"/>
            <a:chExt cx="1025902" cy="1078852"/>
          </a:xfrm>
        </p:grpSpPr>
        <p:pic>
          <p:nvPicPr>
            <p:cNvPr id="17" name="Picture 6">
              <a:extLst>
                <a:ext uri="{FF2B5EF4-FFF2-40B4-BE49-F238E27FC236}">
                  <a16:creationId xmlns:a16="http://schemas.microsoft.com/office/drawing/2014/main" id="{24E5FBD9-E4E4-4EEC-926B-11DC90E7A6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BA428D7-AFF8-4E95-845A-24FC4F8D3F56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FA7AC74A-6C13-48CA-8C95-F75B423DD0C7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A3097BB-BC04-4776-B825-20313C5C3037}"/>
              </a:ext>
            </a:extLst>
          </p:cNvPr>
          <p:cNvSpPr txBox="1"/>
          <p:nvPr/>
        </p:nvSpPr>
        <p:spPr>
          <a:xfrm>
            <a:off x="5102817" y="5030012"/>
            <a:ext cx="19849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Python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rgbClr val="C00000"/>
                </a:solidFill>
                <a:latin typeface="Calibri" panose="020F0502020204030204"/>
              </a:rPr>
              <a:t>Big Query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Driver</a:t>
            </a:r>
          </a:p>
        </p:txBody>
      </p:sp>
      <p:pic>
        <p:nvPicPr>
          <p:cNvPr id="21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FF6862B9-0D93-4DC9-88B6-184927C0F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4988" y="4738550"/>
            <a:ext cx="3772594" cy="1598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3E53F4A-75B0-443C-B06B-F0C365C5267B}"/>
              </a:ext>
            </a:extLst>
          </p:cNvPr>
          <p:cNvSpPr txBox="1"/>
          <p:nvPr/>
        </p:nvSpPr>
        <p:spPr>
          <a:xfrm>
            <a:off x="3117837" y="5299376"/>
            <a:ext cx="19849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rgbClr val="002060"/>
                </a:solidFill>
                <a:latin typeface="Calibri" panose="020F0502020204030204"/>
              </a:rPr>
              <a:t>Preprocess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87A84C-7930-4809-BF38-DD437838E75F}"/>
              </a:ext>
            </a:extLst>
          </p:cNvPr>
          <p:cNvSpPr txBox="1"/>
          <p:nvPr/>
        </p:nvSpPr>
        <p:spPr>
          <a:xfrm>
            <a:off x="660399" y="183341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  <p:graphicFrame>
        <p:nvGraphicFramePr>
          <p:cNvPr id="31" name="표 4">
            <a:extLst>
              <a:ext uri="{FF2B5EF4-FFF2-40B4-BE49-F238E27FC236}">
                <a16:creationId xmlns:a16="http://schemas.microsoft.com/office/drawing/2014/main" id="{D7A6FB21-87A7-4149-8FAD-090951D4FC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269139"/>
              </p:ext>
            </p:extLst>
          </p:nvPr>
        </p:nvGraphicFramePr>
        <p:xfrm>
          <a:off x="660399" y="752351"/>
          <a:ext cx="7616909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1810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72181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464588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370098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338603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F0473339-A381-4D5C-83B6-E0132B9F7C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9254724"/>
              </p:ext>
            </p:extLst>
          </p:nvPr>
        </p:nvGraphicFramePr>
        <p:xfrm>
          <a:off x="660398" y="2225811"/>
          <a:ext cx="10474324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8581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Candidate4_ID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 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Candidate1_ID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Candidate5_ID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Candidate2_ID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Candidate6_ID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Candidate(last)_ID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Candidate3_ID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Candidate7_ID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3CEE8FC8-97EB-438E-A41C-E5CD9E5B70B2}"/>
              </a:ext>
            </a:extLst>
          </p:cNvPr>
          <p:cNvSpPr txBox="1"/>
          <p:nvPr/>
        </p:nvSpPr>
        <p:spPr>
          <a:xfrm>
            <a:off x="660400" y="1680174"/>
            <a:ext cx="619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Web source ]  User Data format (Pivot Table)</a:t>
            </a:r>
            <a:endParaRPr lang="ko-KR" altLang="en-US" sz="2000" b="1" dirty="0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7E4E2F3E-1E77-4EF9-9796-81EB3EDD7423}"/>
              </a:ext>
            </a:extLst>
          </p:cNvPr>
          <p:cNvSpPr/>
          <p:nvPr/>
        </p:nvSpPr>
        <p:spPr>
          <a:xfrm>
            <a:off x="378250" y="104663"/>
            <a:ext cx="11038619" cy="3821912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Picture 4">
            <a:extLst>
              <a:ext uri="{FF2B5EF4-FFF2-40B4-BE49-F238E27FC236}">
                <a16:creationId xmlns:a16="http://schemas.microsoft.com/office/drawing/2014/main" id="{14541033-0FE2-43FE-BFD0-84EDF4964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964197" flipH="1" flipV="1">
            <a:off x="211506" y="4007392"/>
            <a:ext cx="1194229" cy="1598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43894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화살표: 줄무늬가 있는 오른쪽 26">
            <a:extLst>
              <a:ext uri="{FF2B5EF4-FFF2-40B4-BE49-F238E27FC236}">
                <a16:creationId xmlns:a16="http://schemas.microsoft.com/office/drawing/2014/main" id="{15B18A27-D905-44A5-A15E-F314FD7F9594}"/>
              </a:ext>
            </a:extLst>
          </p:cNvPr>
          <p:cNvSpPr/>
          <p:nvPr/>
        </p:nvSpPr>
        <p:spPr>
          <a:xfrm>
            <a:off x="2437429" y="4818705"/>
            <a:ext cx="1686166" cy="1438275"/>
          </a:xfrm>
          <a:prstGeom prst="striped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B670D6-8D6E-45E0-9573-B362E1C8A67C}"/>
              </a:ext>
            </a:extLst>
          </p:cNvPr>
          <p:cNvSpPr txBox="1"/>
          <p:nvPr/>
        </p:nvSpPr>
        <p:spPr>
          <a:xfrm>
            <a:off x="660399" y="183341"/>
            <a:ext cx="460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API source ]  Movie Data format</a:t>
            </a:r>
            <a:endParaRPr lang="ko-KR" altLang="en-US" sz="2000" b="1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0B8786A-6B13-4269-B81B-40FE05B6E587}"/>
              </a:ext>
            </a:extLst>
          </p:cNvPr>
          <p:cNvGrpSpPr/>
          <p:nvPr/>
        </p:nvGrpSpPr>
        <p:grpSpPr>
          <a:xfrm>
            <a:off x="1347430" y="5016348"/>
            <a:ext cx="1009131" cy="1042987"/>
            <a:chOff x="2980963" y="3850962"/>
            <a:chExt cx="1025902" cy="1078852"/>
          </a:xfrm>
        </p:grpSpPr>
        <p:pic>
          <p:nvPicPr>
            <p:cNvPr id="17" name="Picture 6">
              <a:extLst>
                <a:ext uri="{FF2B5EF4-FFF2-40B4-BE49-F238E27FC236}">
                  <a16:creationId xmlns:a16="http://schemas.microsoft.com/office/drawing/2014/main" id="{24E5FBD9-E4E4-4EEC-926B-11DC90E7A6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BA428D7-AFF8-4E95-845A-24FC4F8D3F56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FA7AC74A-6C13-48CA-8C95-F75B423DD0C7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aphicFrame>
        <p:nvGraphicFramePr>
          <p:cNvPr id="14" name="표 4">
            <a:extLst>
              <a:ext uri="{FF2B5EF4-FFF2-40B4-BE49-F238E27FC236}">
                <a16:creationId xmlns:a16="http://schemas.microsoft.com/office/drawing/2014/main" id="{A9F862A0-FD51-472C-AF78-C0322FD2B0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2463175"/>
              </p:ext>
            </p:extLst>
          </p:nvPr>
        </p:nvGraphicFramePr>
        <p:xfrm>
          <a:off x="660399" y="752351"/>
          <a:ext cx="7616909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1810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72181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464588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1370098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1338603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significants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genres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countries</a:t>
                      </a:r>
                      <a:endParaRPr lang="ko-KR" altLang="en-US" b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</a:tbl>
          </a:graphicData>
        </a:graphic>
      </p:graphicFrame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0537B01A-34DF-497B-B656-66F96F996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520994"/>
              </p:ext>
            </p:extLst>
          </p:nvPr>
        </p:nvGraphicFramePr>
        <p:xfrm>
          <a:off x="660398" y="2225811"/>
          <a:ext cx="10474324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8581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284125484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2111576872"/>
                    </a:ext>
                  </a:extLst>
                </a:gridCol>
                <a:gridCol w="2618581">
                  <a:extLst>
                    <a:ext uri="{9D8B030D-6E8A-4147-A177-3AD203B41FA5}">
                      <a16:colId xmlns:a16="http://schemas.microsoft.com/office/drawing/2014/main" val="3930599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Candidate4_ID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 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Candidate1_ID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Candidate5_ID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Candidate2_ID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Candidate6_ID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Candidate(last)_ID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499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Candidate3_ID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Candidate7_ID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Columns 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630338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850C3832-2923-49DE-A1A4-9A5FE34B5353}"/>
              </a:ext>
            </a:extLst>
          </p:cNvPr>
          <p:cNvSpPr txBox="1"/>
          <p:nvPr/>
        </p:nvSpPr>
        <p:spPr>
          <a:xfrm>
            <a:off x="660400" y="1680174"/>
            <a:ext cx="619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[ Web source ]  User Data format (Pivot Table)</a:t>
            </a:r>
            <a:endParaRPr lang="ko-KR" altLang="en-US" sz="2000" b="1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15A9915B-8E5A-4A35-93A4-05E3E88E576C}"/>
              </a:ext>
            </a:extLst>
          </p:cNvPr>
          <p:cNvSpPr/>
          <p:nvPr/>
        </p:nvSpPr>
        <p:spPr>
          <a:xfrm>
            <a:off x="378250" y="104663"/>
            <a:ext cx="11038619" cy="3821912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E53F4A-75B0-443C-B06B-F0C365C5267B}"/>
              </a:ext>
            </a:extLst>
          </p:cNvPr>
          <p:cNvSpPr txBox="1"/>
          <p:nvPr/>
        </p:nvSpPr>
        <p:spPr>
          <a:xfrm>
            <a:off x="2553376" y="5299376"/>
            <a:ext cx="1509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rgbClr val="002060"/>
                </a:solidFill>
                <a:latin typeface="Calibri" panose="020F0502020204030204"/>
              </a:rPr>
              <a:t>Preprocess</a:t>
            </a:r>
          </a:p>
        </p:txBody>
      </p:sp>
      <p:pic>
        <p:nvPicPr>
          <p:cNvPr id="28" name="Picture 4">
            <a:extLst>
              <a:ext uri="{FF2B5EF4-FFF2-40B4-BE49-F238E27FC236}">
                <a16:creationId xmlns:a16="http://schemas.microsoft.com/office/drawing/2014/main" id="{83004704-5642-4CC1-8C83-60879227D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964197" flipH="1" flipV="1">
            <a:off x="211506" y="4007392"/>
            <a:ext cx="1194229" cy="1598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2" name="표 4">
            <a:extLst>
              <a:ext uri="{FF2B5EF4-FFF2-40B4-BE49-F238E27FC236}">
                <a16:creationId xmlns:a16="http://schemas.microsoft.com/office/drawing/2014/main" id="{69CB955C-08C4-40C2-AC5B-CB990E6FE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417295"/>
              </p:ext>
            </p:extLst>
          </p:nvPr>
        </p:nvGraphicFramePr>
        <p:xfrm>
          <a:off x="4301198" y="4853774"/>
          <a:ext cx="2549332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4666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274666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rating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FLOAT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</a:tbl>
          </a:graphicData>
        </a:graphic>
      </p:graphicFrame>
      <p:sp>
        <p:nvSpPr>
          <p:cNvPr id="23" name="화살표: 줄무늬가 있는 오른쪽 22">
            <a:extLst>
              <a:ext uri="{FF2B5EF4-FFF2-40B4-BE49-F238E27FC236}">
                <a16:creationId xmlns:a16="http://schemas.microsoft.com/office/drawing/2014/main" id="{C204DCA9-0942-45D9-A595-5B0D0E449307}"/>
              </a:ext>
            </a:extLst>
          </p:cNvPr>
          <p:cNvSpPr/>
          <p:nvPr/>
        </p:nvSpPr>
        <p:spPr>
          <a:xfrm>
            <a:off x="7104880" y="4818705"/>
            <a:ext cx="1662396" cy="1438275"/>
          </a:xfrm>
          <a:prstGeom prst="striped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74CB83-49FA-4854-87B8-9B0900985089}"/>
              </a:ext>
            </a:extLst>
          </p:cNvPr>
          <p:cNvSpPr txBox="1"/>
          <p:nvPr/>
        </p:nvSpPr>
        <p:spPr>
          <a:xfrm>
            <a:off x="7104880" y="5030012"/>
            <a:ext cx="1431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Python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rgbClr val="C00000"/>
                </a:solidFill>
                <a:latin typeface="Calibri" panose="020F0502020204030204"/>
              </a:rPr>
              <a:t>Big Query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</a:rPr>
              <a:t>Driver</a:t>
            </a:r>
          </a:p>
        </p:txBody>
      </p:sp>
      <p:pic>
        <p:nvPicPr>
          <p:cNvPr id="30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66A5A3F4-E30A-4DB6-AEFD-3F491D95C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5358" y="4738548"/>
            <a:ext cx="3772594" cy="1598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369D583-1753-44F2-9DDA-7DA308C42F2A}"/>
              </a:ext>
            </a:extLst>
          </p:cNvPr>
          <p:cNvSpPr txBox="1"/>
          <p:nvPr/>
        </p:nvSpPr>
        <p:spPr>
          <a:xfrm>
            <a:off x="3804214" y="4309944"/>
            <a:ext cx="3543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rgbClr val="002060"/>
                </a:solidFill>
              </a:rPr>
              <a:t>Schema Design</a:t>
            </a:r>
          </a:p>
        </p:txBody>
      </p:sp>
    </p:spTree>
    <p:extLst>
      <p:ext uri="{BB962C8B-B14F-4D97-AF65-F5344CB8AC3E}">
        <p14:creationId xmlns:p14="http://schemas.microsoft.com/office/powerpoint/2010/main" val="6730299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53A74627-CB54-4382-AE37-3A67BD970C9E}"/>
              </a:ext>
            </a:extLst>
          </p:cNvPr>
          <p:cNvGrpSpPr/>
          <p:nvPr/>
        </p:nvGrpSpPr>
        <p:grpSpPr>
          <a:xfrm>
            <a:off x="314844" y="297656"/>
            <a:ext cx="1009131" cy="1042987"/>
            <a:chOff x="2980963" y="3850962"/>
            <a:chExt cx="1025902" cy="1078852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F09F4CB9-B9A9-498C-9BD4-20E910A9B3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07C9A3C-10BF-4C33-9E50-0C4629273721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077B7F1-997B-4F17-B86E-BF0B669B1855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841BE3B-D327-4556-AD4A-99446007F550}"/>
              </a:ext>
            </a:extLst>
          </p:cNvPr>
          <p:cNvSpPr txBox="1"/>
          <p:nvPr/>
        </p:nvSpPr>
        <p:spPr>
          <a:xfrm>
            <a:off x="1119746" y="255949"/>
            <a:ext cx="2680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</a:rPr>
              <a:t>Python NEO4J Driver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0C03CA5-759E-4194-96DB-DB2B59AF5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900" y="802787"/>
            <a:ext cx="7696200" cy="5838214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57DB6FB-4AD0-4BED-BDF2-3A7EF4EABEFB}"/>
              </a:ext>
            </a:extLst>
          </p:cNvPr>
          <p:cNvSpPr/>
          <p:nvPr/>
        </p:nvSpPr>
        <p:spPr>
          <a:xfrm>
            <a:off x="7540127" y="5962650"/>
            <a:ext cx="2216219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Code Sample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6637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22A84B5A-D1A6-4F27-8043-AE5ED7EA82FA}"/>
              </a:ext>
            </a:extLst>
          </p:cNvPr>
          <p:cNvGrpSpPr/>
          <p:nvPr/>
        </p:nvGrpSpPr>
        <p:grpSpPr>
          <a:xfrm>
            <a:off x="314844" y="297655"/>
            <a:ext cx="1009131" cy="1053218"/>
            <a:chOff x="2980963" y="3850962"/>
            <a:chExt cx="1025902" cy="1089435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CF288027-3033-485E-91B9-D16173F5F4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1FC5BF1-495E-4F19-822E-89EC7CD6BF8A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183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DFC0A13D-BAF2-4F05-9073-328DBFF6AD0F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D8483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2196CFE-E0D3-40D0-AA03-8B94502488BF}"/>
              </a:ext>
            </a:extLst>
          </p:cNvPr>
          <p:cNvSpPr txBox="1"/>
          <p:nvPr/>
        </p:nvSpPr>
        <p:spPr>
          <a:xfrm>
            <a:off x="1119745" y="255949"/>
            <a:ext cx="3176029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D84830"/>
                </a:solidFill>
                <a:effectLst/>
                <a:uLnTx/>
                <a:uFillTx/>
                <a:latin typeface="Calibri" panose="020F0502020204030204"/>
              </a:rPr>
              <a:t>Python </a:t>
            </a:r>
            <a:r>
              <a:rPr lang="en-US" altLang="ko-KR" sz="2000" b="1" i="1" kern="0" dirty="0">
                <a:solidFill>
                  <a:srgbClr val="D84830"/>
                </a:solidFill>
                <a:latin typeface="Calibri" panose="020F0502020204030204"/>
              </a:rPr>
              <a:t>Big Query</a:t>
            </a: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D84830"/>
                </a:solidFill>
                <a:effectLst/>
                <a:uLnTx/>
                <a:uFillTx/>
                <a:latin typeface="Calibri" panose="020F0502020204030204"/>
              </a:rPr>
              <a:t> Driver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D904C6F-50FB-4F3A-B19A-661D174BF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037" y="1055872"/>
            <a:ext cx="8633926" cy="5423104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B482DB7-98FA-4F50-9E90-13A750B11976}"/>
              </a:ext>
            </a:extLst>
          </p:cNvPr>
          <p:cNvSpPr/>
          <p:nvPr/>
        </p:nvSpPr>
        <p:spPr>
          <a:xfrm>
            <a:off x="8015987" y="5802517"/>
            <a:ext cx="2216219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Code Sample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6469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00EF7-3B0E-4738-BD03-54F427D1F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Scenario</a:t>
            </a:r>
            <a:br>
              <a:rPr lang="en-US" altLang="ko-KR" dirty="0"/>
            </a:br>
            <a:r>
              <a:rPr lang="en-US" altLang="ko-KR" dirty="0"/>
              <a:t>Implementation 4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567180-693A-40D0-88AA-12016BC92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Constructing a recommendation system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0789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dirty="0"/>
              <a:t>Basic Assumptions 1</a:t>
            </a:r>
          </a:p>
        </p:txBody>
      </p:sp>
      <p:sp>
        <p:nvSpPr>
          <p:cNvPr id="8" name="Google Shape;148;p17">
            <a:extLst>
              <a:ext uri="{FF2B5EF4-FFF2-40B4-BE49-F238E27FC236}">
                <a16:creationId xmlns:a16="http://schemas.microsoft.com/office/drawing/2014/main" id="{9EED1300-FC25-4120-B63B-3D81980DBBBA}"/>
              </a:ext>
            </a:extLst>
          </p:cNvPr>
          <p:cNvSpPr/>
          <p:nvPr/>
        </p:nvSpPr>
        <p:spPr>
          <a:xfrm>
            <a:off x="519816" y="1323975"/>
            <a:ext cx="11214984" cy="521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sz="2400" b="1" dirty="0">
                <a:solidFill>
                  <a:schemeClr val="dk1"/>
                </a:solidFill>
              </a:rPr>
              <a:t>Those </a:t>
            </a:r>
            <a:r>
              <a:rPr lang="en-US" sz="2400" b="1" dirty="0">
                <a:solidFill>
                  <a:schemeClr val="dk2"/>
                </a:solidFill>
              </a:rPr>
              <a:t>who have similar preferences</a:t>
            </a:r>
            <a:r>
              <a:rPr lang="en-US" sz="2400" b="1" dirty="0">
                <a:solidFill>
                  <a:schemeClr val="dk1"/>
                </a:solidFill>
              </a:rPr>
              <a:t> to movies would leave </a:t>
            </a:r>
            <a:br>
              <a:rPr lang="en-US" sz="2400" b="1" dirty="0">
                <a:solidFill>
                  <a:schemeClr val="dk1"/>
                </a:solidFill>
              </a:rPr>
            </a:br>
            <a:r>
              <a:rPr lang="en-US" sz="2400" b="1" dirty="0">
                <a:solidFill>
                  <a:schemeClr val="dk1"/>
                </a:solidFill>
              </a:rPr>
              <a:t>similar rates on specific movies</a:t>
            </a:r>
            <a:br>
              <a:rPr lang="en-US" sz="2400" b="1" dirty="0">
                <a:solidFill>
                  <a:schemeClr val="dk1"/>
                </a:solidFill>
              </a:rPr>
            </a:b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lang="ko-KR" altLang="en-US" sz="2400" b="1" dirty="0">
              <a:solidFill>
                <a:schemeClr val="dk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CEB964C-4247-4C26-9E56-56BB00F209A0}"/>
              </a:ext>
            </a:extLst>
          </p:cNvPr>
          <p:cNvSpPr/>
          <p:nvPr/>
        </p:nvSpPr>
        <p:spPr>
          <a:xfrm>
            <a:off x="2276475" y="2733675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 1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09F592A-C03C-4D56-AC3A-F3CD587C3F5A}"/>
              </a:ext>
            </a:extLst>
          </p:cNvPr>
          <p:cNvSpPr/>
          <p:nvPr/>
        </p:nvSpPr>
        <p:spPr>
          <a:xfrm>
            <a:off x="2276475" y="4637129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 2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2DA536F-0001-4EBF-B183-F8C6346AC269}"/>
              </a:ext>
            </a:extLst>
          </p:cNvPr>
          <p:cNvSpPr/>
          <p:nvPr/>
        </p:nvSpPr>
        <p:spPr>
          <a:xfrm>
            <a:off x="7533529" y="3625933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NEW</a:t>
            </a:r>
          </a:p>
          <a:p>
            <a:pPr algn="ctr"/>
            <a:r>
              <a:rPr lang="en-US" altLang="ko-KR" dirty="0"/>
              <a:t>Movie4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7D7A131-99C8-47B6-9C0F-70E448B041C5}"/>
              </a:ext>
            </a:extLst>
          </p:cNvPr>
          <p:cNvSpPr txBox="1"/>
          <p:nvPr/>
        </p:nvSpPr>
        <p:spPr>
          <a:xfrm>
            <a:off x="9974684" y="2916972"/>
            <a:ext cx="1581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1"/>
                </a:solidFill>
              </a:rPr>
              <a:t>LIKE</a:t>
            </a:r>
          </a:p>
          <a:p>
            <a:r>
              <a:rPr lang="en-US" altLang="ko-KR" sz="2400" b="1" dirty="0">
                <a:solidFill>
                  <a:srgbClr val="F17373"/>
                </a:solidFill>
              </a:rPr>
              <a:t>DISLIKE</a:t>
            </a:r>
            <a:endParaRPr lang="ko-KR" altLang="en-US" sz="2400" b="1" dirty="0">
              <a:solidFill>
                <a:srgbClr val="F17373"/>
              </a:solidFill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C446F15E-FA52-4BC2-8EF0-61EFD25C21D7}"/>
              </a:ext>
            </a:extLst>
          </p:cNvPr>
          <p:cNvCxnSpPr>
            <a:cxnSpLocks/>
            <a:stCxn id="15" idx="6"/>
            <a:endCxn id="21" idx="2"/>
          </p:cNvCxnSpPr>
          <p:nvPr/>
        </p:nvCxnSpPr>
        <p:spPr>
          <a:xfrm>
            <a:off x="3667125" y="3429000"/>
            <a:ext cx="3866404" cy="892258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5D6EE4B-7123-443F-946E-74BBD92A8E0A}"/>
              </a:ext>
            </a:extLst>
          </p:cNvPr>
          <p:cNvSpPr txBox="1"/>
          <p:nvPr/>
        </p:nvSpPr>
        <p:spPr>
          <a:xfrm rot="797271">
            <a:off x="4097663" y="3383292"/>
            <a:ext cx="322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If the other likes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1C8108-798D-471D-B19A-D5F551CD063F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3667125" y="4571807"/>
            <a:ext cx="3866404" cy="760647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A473E3F-209E-4CA7-A9B2-21579616320F}"/>
              </a:ext>
            </a:extLst>
          </p:cNvPr>
          <p:cNvSpPr txBox="1"/>
          <p:nvPr/>
        </p:nvSpPr>
        <p:spPr>
          <a:xfrm rot="20976997">
            <a:off x="3991282" y="5104840"/>
            <a:ext cx="322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You would also like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7982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524798BB-462A-4B4A-8DBA-1218D6E6229F}"/>
              </a:ext>
            </a:extLst>
          </p:cNvPr>
          <p:cNvGrpSpPr/>
          <p:nvPr/>
        </p:nvGrpSpPr>
        <p:grpSpPr>
          <a:xfrm>
            <a:off x="10139029" y="2614262"/>
            <a:ext cx="776620" cy="3078407"/>
            <a:chOff x="10139029" y="2614262"/>
            <a:chExt cx="776620" cy="3078407"/>
          </a:xfrm>
        </p:grpSpPr>
        <p:sp>
          <p:nvSpPr>
            <p:cNvPr id="195" name="화살표: 아래쪽 194">
              <a:extLst>
                <a:ext uri="{FF2B5EF4-FFF2-40B4-BE49-F238E27FC236}">
                  <a16:creationId xmlns:a16="http://schemas.microsoft.com/office/drawing/2014/main" id="{31E3CFC9-3AA3-46CC-B31D-FE45048F7FBD}"/>
                </a:ext>
              </a:extLst>
            </p:cNvPr>
            <p:cNvSpPr/>
            <p:nvPr/>
          </p:nvSpPr>
          <p:spPr>
            <a:xfrm>
              <a:off x="10139029" y="4989682"/>
              <a:ext cx="776620" cy="702987"/>
            </a:xfrm>
            <a:prstGeom prst="downArrow">
              <a:avLst>
                <a:gd name="adj1" fmla="val 50000"/>
                <a:gd name="adj2" fmla="val 31499"/>
              </a:avLst>
            </a:prstGeom>
            <a:solidFill>
              <a:srgbClr val="338DCD">
                <a:tint val="66000"/>
                <a:satMod val="1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A18EBC01-7B7A-404F-9601-58AC0E7FE82F}"/>
                </a:ext>
              </a:extLst>
            </p:cNvPr>
            <p:cNvSpPr/>
            <p:nvPr/>
          </p:nvSpPr>
          <p:spPr>
            <a:xfrm>
              <a:off x="10332601" y="3818338"/>
              <a:ext cx="391224" cy="1601387"/>
            </a:xfrm>
            <a:prstGeom prst="rect">
              <a:avLst/>
            </a:prstGeom>
            <a:gradFill flip="none" rotWithShape="1">
              <a:gsLst>
                <a:gs pos="0">
                  <a:srgbClr val="338DCD">
                    <a:tint val="66000"/>
                    <a:satMod val="160000"/>
                  </a:srgbClr>
                </a:gs>
                <a:gs pos="50000">
                  <a:srgbClr val="338DCD">
                    <a:tint val="44500"/>
                    <a:satMod val="160000"/>
                  </a:srgbClr>
                </a:gs>
                <a:gs pos="100000">
                  <a:srgbClr val="338DCD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21625A99-4D2D-48F3-983E-CDDC85DE7D6A}"/>
                </a:ext>
              </a:extLst>
            </p:cNvPr>
            <p:cNvSpPr/>
            <p:nvPr/>
          </p:nvSpPr>
          <p:spPr>
            <a:xfrm>
              <a:off x="10332601" y="2614262"/>
              <a:ext cx="391224" cy="1204076"/>
            </a:xfrm>
            <a:prstGeom prst="rect">
              <a:avLst/>
            </a:prstGeom>
            <a:gradFill flip="none" rotWithShape="1">
              <a:gsLst>
                <a:gs pos="0">
                  <a:srgbClr val="338DCD">
                    <a:tint val="66000"/>
                    <a:satMod val="160000"/>
                  </a:srgbClr>
                </a:gs>
                <a:gs pos="50000">
                  <a:srgbClr val="338DCD">
                    <a:tint val="44500"/>
                    <a:satMod val="160000"/>
                  </a:srgbClr>
                </a:gs>
                <a:gs pos="100000">
                  <a:srgbClr val="338DCD">
                    <a:tint val="23500"/>
                    <a:satMod val="16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05D04A5-33CC-4930-AE27-E03F16E7C3CD}"/>
              </a:ext>
            </a:extLst>
          </p:cNvPr>
          <p:cNvSpPr txBox="1"/>
          <p:nvPr/>
        </p:nvSpPr>
        <p:spPr>
          <a:xfrm>
            <a:off x="9887020" y="3882337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UNION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4532465-0FA7-4958-887F-71B87BE02768}"/>
              </a:ext>
            </a:extLst>
          </p:cNvPr>
          <p:cNvSpPr txBox="1"/>
          <p:nvPr/>
        </p:nvSpPr>
        <p:spPr>
          <a:xfrm>
            <a:off x="-131379" y="4989682"/>
            <a:ext cx="19541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Inter"/>
              </a:rPr>
              <a:t>Movie Database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Inter"/>
              </a:rPr>
              <a:t>Alternative</a:t>
            </a:r>
          </a:p>
        </p:txBody>
      </p: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039372F1-8DDF-49D9-B115-B794F64E372B}"/>
              </a:ext>
            </a:extLst>
          </p:cNvPr>
          <p:cNvGrpSpPr/>
          <p:nvPr/>
        </p:nvGrpSpPr>
        <p:grpSpPr>
          <a:xfrm>
            <a:off x="350690" y="2738793"/>
            <a:ext cx="1049483" cy="901905"/>
            <a:chOff x="230834" y="1468871"/>
            <a:chExt cx="1500950" cy="1399822"/>
          </a:xfrm>
          <a:noFill/>
        </p:grpSpPr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0F649B7-D47B-49F8-BB29-017B76992F17}"/>
                </a:ext>
              </a:extLst>
            </p:cNvPr>
            <p:cNvSpPr txBox="1"/>
            <p:nvPr/>
          </p:nvSpPr>
          <p:spPr>
            <a:xfrm>
              <a:off x="230834" y="2361595"/>
              <a:ext cx="1500950" cy="47769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Rapid API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ACC54793-BF75-4893-B8ED-404D847E3AA9}"/>
                </a:ext>
              </a:extLst>
            </p:cNvPr>
            <p:cNvSpPr/>
            <p:nvPr/>
          </p:nvSpPr>
          <p:spPr>
            <a:xfrm>
              <a:off x="269498" y="1468871"/>
              <a:ext cx="1429761" cy="1399822"/>
            </a:xfrm>
            <a:prstGeom prst="roundRect">
              <a:avLst>
                <a:gd name="adj" fmla="val 28643"/>
              </a:avLst>
            </a:prstGeom>
            <a:grpFill/>
            <a:ln w="1905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B8A24D1-4166-41CB-B8F5-9CEE94A1E691}"/>
              </a:ext>
            </a:extLst>
          </p:cNvPr>
          <p:cNvCxnSpPr>
            <a:cxnSpLocks/>
            <a:stCxn id="167" idx="2"/>
          </p:cNvCxnSpPr>
          <p:nvPr/>
        </p:nvCxnSpPr>
        <p:spPr>
          <a:xfrm>
            <a:off x="877578" y="3640698"/>
            <a:ext cx="5572" cy="549976"/>
          </a:xfrm>
          <a:prstGeom prst="line">
            <a:avLst/>
          </a:prstGeom>
          <a:noFill/>
          <a:ln w="12700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</p:spPr>
      </p:cxn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02D3D2CD-55FE-4D98-BA88-4FEE3C2019B1}"/>
              </a:ext>
            </a:extLst>
          </p:cNvPr>
          <p:cNvGrpSpPr/>
          <p:nvPr/>
        </p:nvGrpSpPr>
        <p:grpSpPr>
          <a:xfrm>
            <a:off x="1447106" y="4500971"/>
            <a:ext cx="1194641" cy="716216"/>
            <a:chOff x="1562960" y="4500971"/>
            <a:chExt cx="1409810" cy="716216"/>
          </a:xfrm>
          <a:noFill/>
        </p:grpSpPr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4DFC3F49-695E-4949-B932-D9BD071D885B}"/>
                </a:ext>
              </a:extLst>
            </p:cNvPr>
            <p:cNvCxnSpPr>
              <a:cxnSpLocks/>
            </p:cNvCxnSpPr>
            <p:nvPr/>
          </p:nvCxnSpPr>
          <p:spPr>
            <a:xfrm>
              <a:off x="1589873" y="4830491"/>
              <a:ext cx="1382897" cy="0"/>
            </a:xfrm>
            <a:prstGeom prst="straightConnector1">
              <a:avLst/>
            </a:prstGeom>
            <a:grpFill/>
            <a:ln w="28575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0" name="직선 화살표 연결선 119">
              <a:extLst>
                <a:ext uri="{FF2B5EF4-FFF2-40B4-BE49-F238E27FC236}">
                  <a16:creationId xmlns:a16="http://schemas.microsoft.com/office/drawing/2014/main" id="{198EC1DD-722A-4DEF-A24E-EBDEB2E583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2960" y="4500971"/>
              <a:ext cx="1382896" cy="0"/>
            </a:xfrm>
            <a:prstGeom prst="straightConnector1">
              <a:avLst/>
            </a:prstGeom>
            <a:grpFill/>
            <a:ln w="28575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E300646A-DB1F-4901-9736-3919533778A4}"/>
                </a:ext>
              </a:extLst>
            </p:cNvPr>
            <p:cNvSpPr txBox="1"/>
            <p:nvPr/>
          </p:nvSpPr>
          <p:spPr>
            <a:xfrm>
              <a:off x="1661642" y="4878633"/>
              <a:ext cx="1284213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Meta data</a:t>
              </a:r>
              <a:endParaRPr kumimoji="0" lang="ko-KR" altLang="en-US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6EAB7BCD-3454-41AF-90E1-1B037F8812B7}"/>
              </a:ext>
            </a:extLst>
          </p:cNvPr>
          <p:cNvGrpSpPr/>
          <p:nvPr/>
        </p:nvGrpSpPr>
        <p:grpSpPr>
          <a:xfrm>
            <a:off x="3109993" y="1665954"/>
            <a:ext cx="3404733" cy="1938422"/>
            <a:chOff x="2670794" y="589064"/>
            <a:chExt cx="3673869" cy="2239991"/>
          </a:xfrm>
          <a:noFill/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1F5B585-7284-4C9E-A646-C83BA292661B}"/>
                </a:ext>
              </a:extLst>
            </p:cNvPr>
            <p:cNvSpPr txBox="1"/>
            <p:nvPr/>
          </p:nvSpPr>
          <p:spPr>
            <a:xfrm>
              <a:off x="2670794" y="589064"/>
              <a:ext cx="3067065" cy="3556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1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User Interface based on Web</a:t>
              </a:r>
              <a:endParaRPr kumimoji="0" lang="ko-KR" altLang="en-US" sz="14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7FB4501B-8393-43E2-B4D0-83CCAD65E7F3}"/>
                </a:ext>
              </a:extLst>
            </p:cNvPr>
            <p:cNvSpPr txBox="1"/>
            <p:nvPr/>
          </p:nvSpPr>
          <p:spPr>
            <a:xfrm>
              <a:off x="2787600" y="979069"/>
              <a:ext cx="3557063" cy="3023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285750" marR="0" lvl="0" indent="-28575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Rate the following videos</a:t>
              </a:r>
            </a:p>
          </p:txBody>
        </p: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0E8FD89-3D62-412E-B9E7-D629DE34FF38}"/>
                </a:ext>
              </a:extLst>
            </p:cNvPr>
            <p:cNvSpPr/>
            <p:nvPr/>
          </p:nvSpPr>
          <p:spPr>
            <a:xfrm>
              <a:off x="5737860" y="1805940"/>
              <a:ext cx="45719" cy="45719"/>
            </a:xfrm>
            <a:prstGeom prst="ellipse">
              <a:avLst/>
            </a:prstGeom>
            <a:grpFill/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9D45283D-E0E3-443B-82C6-76B1FB7534DE}"/>
                </a:ext>
              </a:extLst>
            </p:cNvPr>
            <p:cNvSpPr/>
            <p:nvPr/>
          </p:nvSpPr>
          <p:spPr>
            <a:xfrm>
              <a:off x="5889100" y="1805940"/>
              <a:ext cx="45719" cy="45719"/>
            </a:xfrm>
            <a:prstGeom prst="ellipse">
              <a:avLst/>
            </a:prstGeom>
            <a:grpFill/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A8A990F7-7F09-4F2A-891A-332218288908}"/>
                </a:ext>
              </a:extLst>
            </p:cNvPr>
            <p:cNvSpPr/>
            <p:nvPr/>
          </p:nvSpPr>
          <p:spPr>
            <a:xfrm>
              <a:off x="6040340" y="1805940"/>
              <a:ext cx="45719" cy="45719"/>
            </a:xfrm>
            <a:prstGeom prst="ellipse">
              <a:avLst/>
            </a:prstGeom>
            <a:grpFill/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4" name="직사각형 163">
              <a:extLst>
                <a:ext uri="{FF2B5EF4-FFF2-40B4-BE49-F238E27FC236}">
                  <a16:creationId xmlns:a16="http://schemas.microsoft.com/office/drawing/2014/main" id="{FF3E6F53-0F72-411D-A2F8-05BBDAF2924B}"/>
                </a:ext>
              </a:extLst>
            </p:cNvPr>
            <p:cNvSpPr/>
            <p:nvPr/>
          </p:nvSpPr>
          <p:spPr>
            <a:xfrm>
              <a:off x="2787600" y="979069"/>
              <a:ext cx="3557063" cy="1849986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4" name="직선 화살표 연결선 52">
            <a:extLst>
              <a:ext uri="{FF2B5EF4-FFF2-40B4-BE49-F238E27FC236}">
                <a16:creationId xmlns:a16="http://schemas.microsoft.com/office/drawing/2014/main" id="{4D215D0F-7B42-4FCB-8CCD-D8D1A26D03B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10351" y="3708191"/>
            <a:ext cx="1490609" cy="1117547"/>
          </a:xfrm>
          <a:prstGeom prst="bentConnector3">
            <a:avLst>
              <a:gd name="adj1" fmla="val 45"/>
            </a:avLst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5BCC90BF-550E-4A54-AFB1-EF4818F115F8}"/>
              </a:ext>
            </a:extLst>
          </p:cNvPr>
          <p:cNvSpPr txBox="1"/>
          <p:nvPr/>
        </p:nvSpPr>
        <p:spPr>
          <a:xfrm>
            <a:off x="3951140" y="4858017"/>
            <a:ext cx="1284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Raw data</a:t>
            </a:r>
            <a:endParaRPr kumimoji="0" lang="ko-KR" altLang="en-US" sz="1600" b="1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127" name="직선 화살표 연결선 52">
            <a:extLst>
              <a:ext uri="{FF2B5EF4-FFF2-40B4-BE49-F238E27FC236}">
                <a16:creationId xmlns:a16="http://schemas.microsoft.com/office/drawing/2014/main" id="{9EC7C969-1A24-4677-BD01-A6EBEB494839}"/>
              </a:ext>
            </a:extLst>
          </p:cNvPr>
          <p:cNvCxnSpPr>
            <a:cxnSpLocks/>
          </p:cNvCxnSpPr>
          <p:nvPr/>
        </p:nvCxnSpPr>
        <p:spPr>
          <a:xfrm flipV="1">
            <a:off x="3824890" y="3730545"/>
            <a:ext cx="1129380" cy="776179"/>
          </a:xfrm>
          <a:prstGeom prst="bentConnector3">
            <a:avLst>
              <a:gd name="adj1" fmla="val 100046"/>
            </a:avLst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3C1A8EB8-27A8-4E5D-8730-8151A1143353}"/>
              </a:ext>
            </a:extLst>
          </p:cNvPr>
          <p:cNvGrpSpPr/>
          <p:nvPr/>
        </p:nvGrpSpPr>
        <p:grpSpPr>
          <a:xfrm>
            <a:off x="2731483" y="4142328"/>
            <a:ext cx="1009131" cy="1053218"/>
            <a:chOff x="2980963" y="3850962"/>
            <a:chExt cx="1025902" cy="1089435"/>
          </a:xfrm>
          <a:noFill/>
        </p:grpSpPr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92AC6B8-73E9-48E5-9D80-CBB58511542D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1836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73582D23-7D1A-428F-AC42-D98B2C0676DA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grpFill/>
            <a:ln w="1905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D238AEE6-CC9E-49EB-954E-2B3281CC693B}"/>
              </a:ext>
            </a:extLst>
          </p:cNvPr>
          <p:cNvCxnSpPr>
            <a:cxnSpLocks/>
          </p:cNvCxnSpPr>
          <p:nvPr/>
        </p:nvCxnSpPr>
        <p:spPr>
          <a:xfrm>
            <a:off x="2917537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AFDB8E40-43E8-4A23-8644-3C744C89A552}"/>
              </a:ext>
            </a:extLst>
          </p:cNvPr>
          <p:cNvCxnSpPr>
            <a:cxnSpLocks/>
          </p:cNvCxnSpPr>
          <p:nvPr/>
        </p:nvCxnSpPr>
        <p:spPr>
          <a:xfrm>
            <a:off x="3506072" y="5281083"/>
            <a:ext cx="0" cy="865587"/>
          </a:xfrm>
          <a:prstGeom prst="straightConnector1">
            <a:avLst/>
          </a:prstGeom>
          <a:noFill/>
          <a:ln w="28575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D2BEC39F-A418-48AF-83AE-94B84909D76B}"/>
              </a:ext>
            </a:extLst>
          </p:cNvPr>
          <p:cNvSpPr txBox="1"/>
          <p:nvPr/>
        </p:nvSpPr>
        <p:spPr>
          <a:xfrm>
            <a:off x="1870929" y="6207452"/>
            <a:ext cx="2557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Preprocessing</a:t>
            </a: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In Python Environment</a:t>
            </a:r>
            <a:endParaRPr kumimoji="0" lang="ko-KR" altLang="en-US" sz="1600" b="0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32" name="Picture 24" descr="Neo4j Brand - Neo4j Graph Data Platform">
            <a:extLst>
              <a:ext uri="{FF2B5EF4-FFF2-40B4-BE49-F238E27FC236}">
                <a16:creationId xmlns:a16="http://schemas.microsoft.com/office/drawing/2014/main" id="{90C7FA71-1A4A-4759-923A-8B83C69B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56" y="4640093"/>
            <a:ext cx="1448976" cy="545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5D9341A3-C92B-4D06-82ED-31BBEB8176CF}"/>
              </a:ext>
            </a:extLst>
          </p:cNvPr>
          <p:cNvSpPr txBox="1"/>
          <p:nvPr/>
        </p:nvSpPr>
        <p:spPr>
          <a:xfrm>
            <a:off x="4273196" y="5795109"/>
            <a:ext cx="1846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Inserting Data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" panose="020F0502020204030204"/>
              </a:rPr>
              <a:t>via Drivers</a:t>
            </a:r>
          </a:p>
        </p:txBody>
      </p:sp>
      <p:pic>
        <p:nvPicPr>
          <p:cNvPr id="136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4F0DA200-E1F7-423C-8C33-DADCAE47A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76" y="2848909"/>
            <a:ext cx="2341736" cy="99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8F830303-4417-431F-9520-930D2182721D}"/>
              </a:ext>
            </a:extLst>
          </p:cNvPr>
          <p:cNvSpPr txBox="1"/>
          <p:nvPr/>
        </p:nvSpPr>
        <p:spPr>
          <a:xfrm>
            <a:off x="133306" y="2198290"/>
            <a:ext cx="1564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 Light" panose="020F0302020204030204"/>
              </a:rPr>
              <a:t>Periodically updated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B8CAC80-C12B-4746-ADB9-B2F3B264D96F}"/>
              </a:ext>
            </a:extLst>
          </p:cNvPr>
          <p:cNvSpPr txBox="1"/>
          <p:nvPr/>
        </p:nvSpPr>
        <p:spPr>
          <a:xfrm>
            <a:off x="1384809" y="1699233"/>
            <a:ext cx="1860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Calibri Light" panose="020F0302020204030204"/>
              </a:rPr>
              <a:t>Updated when new users enroll in</a:t>
            </a:r>
            <a:endParaRPr kumimoji="0" lang="ko-KR" altLang="en-US" sz="1400" b="0" i="1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Calibri Light" panose="020F0302020204030204"/>
            </a:endParaRPr>
          </a:p>
        </p:txBody>
      </p:sp>
      <p:sp>
        <p:nvSpPr>
          <p:cNvPr id="169" name="화살표: 오각형 168">
            <a:extLst>
              <a:ext uri="{FF2B5EF4-FFF2-40B4-BE49-F238E27FC236}">
                <a16:creationId xmlns:a16="http://schemas.microsoft.com/office/drawing/2014/main" id="{88100A9D-9760-4E0E-B445-9C8BB38EC159}"/>
              </a:ext>
            </a:extLst>
          </p:cNvPr>
          <p:cNvSpPr/>
          <p:nvPr/>
        </p:nvSpPr>
        <p:spPr>
          <a:xfrm>
            <a:off x="377725" y="1165331"/>
            <a:ext cx="6331922" cy="369332"/>
          </a:xfrm>
          <a:prstGeom prst="homePlat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</a:rPr>
              <a:t>Data Source 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: Movies &amp; User preferences</a:t>
            </a:r>
            <a:endParaRPr lang="ko-KR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0" name="화살표: 오각형 169">
            <a:extLst>
              <a:ext uri="{FF2B5EF4-FFF2-40B4-BE49-F238E27FC236}">
                <a16:creationId xmlns:a16="http://schemas.microsoft.com/office/drawing/2014/main" id="{09C13EDA-A799-4DFB-8E0E-20091A799F5F}"/>
              </a:ext>
            </a:extLst>
          </p:cNvPr>
          <p:cNvSpPr/>
          <p:nvPr/>
        </p:nvSpPr>
        <p:spPr>
          <a:xfrm>
            <a:off x="6859973" y="1170301"/>
            <a:ext cx="2250699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Data Warehouse</a:t>
            </a:r>
            <a:endParaRPr lang="ko-KR" altLang="en-US" b="1" dirty="0"/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D3E375DA-235C-400C-859F-676793467EE0}"/>
              </a:ext>
            </a:extLst>
          </p:cNvPr>
          <p:cNvCxnSpPr>
            <a:cxnSpLocks/>
          </p:cNvCxnSpPr>
          <p:nvPr/>
        </p:nvCxnSpPr>
        <p:spPr>
          <a:xfrm flipV="1">
            <a:off x="4300451" y="6490120"/>
            <a:ext cx="1809952" cy="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DB102527-7612-4625-BF85-5CEA4BA6ECA3}"/>
              </a:ext>
            </a:extLst>
          </p:cNvPr>
          <p:cNvCxnSpPr>
            <a:cxnSpLocks/>
          </p:cNvCxnSpPr>
          <p:nvPr/>
        </p:nvCxnSpPr>
        <p:spPr>
          <a:xfrm flipV="1">
            <a:off x="6119928" y="4170904"/>
            <a:ext cx="0" cy="2344197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407A03E2-EF17-4E6A-B11E-E1A9036E5FE1}"/>
              </a:ext>
            </a:extLst>
          </p:cNvPr>
          <p:cNvCxnSpPr>
            <a:cxnSpLocks/>
          </p:cNvCxnSpPr>
          <p:nvPr/>
        </p:nvCxnSpPr>
        <p:spPr>
          <a:xfrm flipV="1">
            <a:off x="6110403" y="3491907"/>
            <a:ext cx="749570" cy="696911"/>
          </a:xfrm>
          <a:prstGeom prst="line">
            <a:avLst/>
          </a:prstGeom>
          <a:ln w="5715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CBABAE02-8D70-494A-BE57-5B41151418B6}"/>
              </a:ext>
            </a:extLst>
          </p:cNvPr>
          <p:cNvCxnSpPr>
            <a:cxnSpLocks/>
          </p:cNvCxnSpPr>
          <p:nvPr/>
        </p:nvCxnSpPr>
        <p:spPr>
          <a:xfrm flipV="1">
            <a:off x="6110403" y="4960620"/>
            <a:ext cx="749570" cy="1"/>
          </a:xfrm>
          <a:prstGeom prst="line">
            <a:avLst/>
          </a:prstGeom>
          <a:ln w="5715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화살표: 오각형 183">
            <a:extLst>
              <a:ext uri="{FF2B5EF4-FFF2-40B4-BE49-F238E27FC236}">
                <a16:creationId xmlns:a16="http://schemas.microsoft.com/office/drawing/2014/main" id="{8E900C25-99FB-4307-875E-11F8425C8DC0}"/>
              </a:ext>
            </a:extLst>
          </p:cNvPr>
          <p:cNvSpPr/>
          <p:nvPr/>
        </p:nvSpPr>
        <p:spPr>
          <a:xfrm>
            <a:off x="9303453" y="1165331"/>
            <a:ext cx="2510822" cy="369332"/>
          </a:xfrm>
          <a:prstGeom prst="homePlat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6D21508-D364-4CFB-AE87-B0DCC41CFD5A}"/>
              </a:ext>
            </a:extLst>
          </p:cNvPr>
          <p:cNvSpPr txBox="1"/>
          <p:nvPr/>
        </p:nvSpPr>
        <p:spPr>
          <a:xfrm>
            <a:off x="9340275" y="3021882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Collaborative filtering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CADFCA8-7DB6-446E-A618-F694A3CE6E85}"/>
              </a:ext>
            </a:extLst>
          </p:cNvPr>
          <p:cNvSpPr txBox="1"/>
          <p:nvPr/>
        </p:nvSpPr>
        <p:spPr>
          <a:xfrm>
            <a:off x="9390311" y="4728038"/>
            <a:ext cx="219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Contents-based</a:t>
            </a:r>
            <a:r>
              <a:rPr lang="en-US" altLang="ko-KR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F0FC2F-18E1-4028-B33B-37140F710CDB}"/>
              </a:ext>
            </a:extLst>
          </p:cNvPr>
          <p:cNvSpPr txBox="1"/>
          <p:nvPr/>
        </p:nvSpPr>
        <p:spPr>
          <a:xfrm>
            <a:off x="9390311" y="1864120"/>
            <a:ext cx="229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Recommendation</a:t>
            </a:r>
          </a:p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Service</a:t>
            </a:r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8D4AE49-FFDC-4B61-A682-77170AB05CC4}"/>
              </a:ext>
            </a:extLst>
          </p:cNvPr>
          <p:cNvSpPr/>
          <p:nvPr/>
        </p:nvSpPr>
        <p:spPr>
          <a:xfrm>
            <a:off x="9396865" y="1718283"/>
            <a:ext cx="2241597" cy="895255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9" name="Picture 2" descr="모니터 화면 - 무료 컴퓨터개 아이콘">
            <a:extLst>
              <a:ext uri="{FF2B5EF4-FFF2-40B4-BE49-F238E27FC236}">
                <a16:creationId xmlns:a16="http://schemas.microsoft.com/office/drawing/2014/main" id="{3DD8F624-D8BB-41D2-9C14-93EFF5BDC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6818" y="5664384"/>
            <a:ext cx="1561689" cy="126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" name="TextBox 201">
            <a:extLst>
              <a:ext uri="{FF2B5EF4-FFF2-40B4-BE49-F238E27FC236}">
                <a16:creationId xmlns:a16="http://schemas.microsoft.com/office/drawing/2014/main" id="{C627C7FA-7853-48D0-B186-0C8907B2DE23}"/>
              </a:ext>
            </a:extLst>
          </p:cNvPr>
          <p:cNvSpPr txBox="1"/>
          <p:nvPr/>
        </p:nvSpPr>
        <p:spPr>
          <a:xfrm>
            <a:off x="1848158" y="2408466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1">
                    <a:lumMod val="85000"/>
                  </a:schemeClr>
                </a:solidFill>
              </a:rPr>
              <a:t>Input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27081329-E627-4697-9963-3EE79886F904}"/>
              </a:ext>
            </a:extLst>
          </p:cNvPr>
          <p:cNvSpPr txBox="1"/>
          <p:nvPr/>
        </p:nvSpPr>
        <p:spPr>
          <a:xfrm>
            <a:off x="9887020" y="5925541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Output</a:t>
            </a: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BDF5E6C-749C-475C-A48D-310DBAA95DC9}"/>
              </a:ext>
            </a:extLst>
          </p:cNvPr>
          <p:cNvSpPr txBox="1">
            <a:spLocks/>
          </p:cNvSpPr>
          <p:nvPr/>
        </p:nvSpPr>
        <p:spPr>
          <a:xfrm>
            <a:off x="311838" y="126655"/>
            <a:ext cx="9424980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Constructing a recommendation system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122266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7D28B568-11DD-4613-BA9D-62D475162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41" y="260953"/>
            <a:ext cx="4733319" cy="756009"/>
          </a:xfrm>
        </p:spPr>
        <p:txBody>
          <a:bodyPr>
            <a:normAutofit/>
          </a:bodyPr>
          <a:lstStyle/>
          <a:p>
            <a:pPr algn="ctr"/>
            <a:r>
              <a:rPr lang="en-US" altLang="ko-KR" sz="3600" dirty="0"/>
              <a:t>Basic </a:t>
            </a:r>
            <a:r>
              <a:rPr lang="en-US" altLang="ko-KR" sz="3600" b="1" dirty="0"/>
              <a:t>Assumption</a:t>
            </a:r>
            <a:r>
              <a:rPr lang="en-US" altLang="ko-KR" sz="3600" dirty="0"/>
              <a:t> </a:t>
            </a:r>
            <a:r>
              <a:rPr lang="en-US" altLang="ko-KR" sz="3600" b="1" dirty="0"/>
              <a:t>1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C9EEE22-C744-48A8-8D7C-E16CD6C97C7E}"/>
              </a:ext>
            </a:extLst>
          </p:cNvPr>
          <p:cNvSpPr/>
          <p:nvPr/>
        </p:nvSpPr>
        <p:spPr>
          <a:xfrm>
            <a:off x="1564276" y="2162923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MAN 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92D9E42-B3F8-4C54-B5D7-1C51C2DBF1CC}"/>
              </a:ext>
            </a:extLst>
          </p:cNvPr>
          <p:cNvSpPr/>
          <p:nvPr/>
        </p:nvSpPr>
        <p:spPr>
          <a:xfrm>
            <a:off x="1564276" y="3507808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MAN 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FCB2416-D241-4FA7-91EC-D9AB55BFB534}"/>
              </a:ext>
            </a:extLst>
          </p:cNvPr>
          <p:cNvSpPr/>
          <p:nvPr/>
        </p:nvSpPr>
        <p:spPr>
          <a:xfrm>
            <a:off x="4383121" y="1534294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0C60739-7751-4320-A998-7DFAF618BADB}"/>
              </a:ext>
            </a:extLst>
          </p:cNvPr>
          <p:cNvSpPr/>
          <p:nvPr/>
        </p:nvSpPr>
        <p:spPr>
          <a:xfrm>
            <a:off x="4383121" y="3804122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28F90FD-1463-4582-919D-A51FB90CB367}"/>
              </a:ext>
            </a:extLst>
          </p:cNvPr>
          <p:cNvSpPr/>
          <p:nvPr/>
        </p:nvSpPr>
        <p:spPr>
          <a:xfrm>
            <a:off x="3139294" y="2762742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Movie3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CD2F79A-473F-482F-BCFF-78998FB67C77}"/>
              </a:ext>
            </a:extLst>
          </p:cNvPr>
          <p:cNvCxnSpPr>
            <a:cxnSpLocks/>
            <a:stCxn id="6" idx="6"/>
            <a:endCxn id="8" idx="2"/>
          </p:cNvCxnSpPr>
          <p:nvPr/>
        </p:nvCxnSpPr>
        <p:spPr>
          <a:xfrm flipV="1">
            <a:off x="2359356" y="1931834"/>
            <a:ext cx="2023765" cy="62862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C25871F-8577-44C6-BC9E-636496DC4284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>
            <a:off x="2359356" y="2560463"/>
            <a:ext cx="2023765" cy="164119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A3616B1-8751-462B-8335-93B9F0996175}"/>
              </a:ext>
            </a:extLst>
          </p:cNvPr>
          <p:cNvCxnSpPr>
            <a:cxnSpLocks/>
            <a:stCxn id="6" idx="6"/>
            <a:endCxn id="10" idx="1"/>
          </p:cNvCxnSpPr>
          <p:nvPr/>
        </p:nvCxnSpPr>
        <p:spPr>
          <a:xfrm>
            <a:off x="2359356" y="2560463"/>
            <a:ext cx="896375" cy="318716"/>
          </a:xfrm>
          <a:prstGeom prst="straightConnector1">
            <a:avLst/>
          </a:prstGeom>
          <a:ln w="38100">
            <a:solidFill>
              <a:srgbClr val="F1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C3E9DA6-40D2-42BB-AC8D-DBE33EDA51B2}"/>
              </a:ext>
            </a:extLst>
          </p:cNvPr>
          <p:cNvCxnSpPr>
            <a:cxnSpLocks/>
            <a:stCxn id="7" idx="6"/>
            <a:endCxn id="8" idx="4"/>
          </p:cNvCxnSpPr>
          <p:nvPr/>
        </p:nvCxnSpPr>
        <p:spPr>
          <a:xfrm flipV="1">
            <a:off x="2359356" y="2329374"/>
            <a:ext cx="2421305" cy="157597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92F813A-0271-40A9-91EF-26E4D4F6AB31}"/>
              </a:ext>
            </a:extLst>
          </p:cNvPr>
          <p:cNvCxnSpPr>
            <a:cxnSpLocks/>
            <a:stCxn id="7" idx="6"/>
            <a:endCxn id="9" idx="3"/>
          </p:cNvCxnSpPr>
          <p:nvPr/>
        </p:nvCxnSpPr>
        <p:spPr>
          <a:xfrm>
            <a:off x="2359356" y="3905348"/>
            <a:ext cx="2140202" cy="577417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777616E-FD2E-40FA-A03A-AF416E85EAE2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359356" y="3160282"/>
            <a:ext cx="779938" cy="745066"/>
          </a:xfrm>
          <a:prstGeom prst="straightConnector1">
            <a:avLst/>
          </a:prstGeom>
          <a:ln w="38100">
            <a:solidFill>
              <a:srgbClr val="F1737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0474C5-8F01-4141-BFAB-FA7711A9487F}"/>
              </a:ext>
            </a:extLst>
          </p:cNvPr>
          <p:cNvSpPr txBox="1"/>
          <p:nvPr/>
        </p:nvSpPr>
        <p:spPr>
          <a:xfrm>
            <a:off x="1140883" y="1335934"/>
            <a:ext cx="903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</a:rPr>
              <a:t>LIKE</a:t>
            </a:r>
          </a:p>
          <a:p>
            <a:r>
              <a:rPr lang="en-US" altLang="ko-KR" sz="1200" b="1" dirty="0">
                <a:solidFill>
                  <a:srgbClr val="F17373"/>
                </a:solidFill>
              </a:rPr>
              <a:t>DISLIKE</a:t>
            </a:r>
            <a:endParaRPr lang="ko-KR" altLang="en-US" sz="1200" b="1" dirty="0">
              <a:solidFill>
                <a:srgbClr val="F17373"/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B93ADD2-3946-4591-A322-A4CC31F5D576}"/>
              </a:ext>
            </a:extLst>
          </p:cNvPr>
          <p:cNvSpPr/>
          <p:nvPr/>
        </p:nvSpPr>
        <p:spPr>
          <a:xfrm>
            <a:off x="1397047" y="1941723"/>
            <a:ext cx="1129532" cy="2541042"/>
          </a:xfrm>
          <a:prstGeom prst="roundRect">
            <a:avLst/>
          </a:prstGeom>
          <a:noFill/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ABA0F4-27F8-4189-93E0-13AA1AB8BCE3}"/>
              </a:ext>
            </a:extLst>
          </p:cNvPr>
          <p:cNvSpPr txBox="1"/>
          <p:nvPr/>
        </p:nvSpPr>
        <p:spPr>
          <a:xfrm>
            <a:off x="1039559" y="4582123"/>
            <a:ext cx="1844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Having Similar Preferences</a:t>
            </a:r>
            <a:endParaRPr lang="ko-KR" altLang="en-US" sz="1200" b="1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B3440F2-29A3-4EC1-9726-4A15DBB73BAF}"/>
              </a:ext>
            </a:extLst>
          </p:cNvPr>
          <p:cNvSpPr/>
          <p:nvPr/>
        </p:nvSpPr>
        <p:spPr>
          <a:xfrm>
            <a:off x="7899755" y="1806972"/>
            <a:ext cx="868154" cy="8681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MAN 1</a:t>
            </a:r>
          </a:p>
          <a:p>
            <a:pPr algn="ctr"/>
            <a:r>
              <a:rPr lang="en-US" altLang="ko-KR" sz="1100" dirty="0"/>
              <a:t>(</a:t>
            </a:r>
            <a:r>
              <a:rPr lang="ko-KR" altLang="en-US" sz="1100" dirty="0"/>
              <a:t>이미지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B843B116-57EB-405C-8FFA-6EF1AE105036}"/>
              </a:ext>
            </a:extLst>
          </p:cNvPr>
          <p:cNvSpPr/>
          <p:nvPr/>
        </p:nvSpPr>
        <p:spPr>
          <a:xfrm>
            <a:off x="7899755" y="3710426"/>
            <a:ext cx="868154" cy="8681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MAN 2</a:t>
            </a:r>
          </a:p>
          <a:p>
            <a:pPr algn="ctr"/>
            <a:r>
              <a:rPr lang="en-US" altLang="ko-KR" sz="1100" dirty="0"/>
              <a:t>(</a:t>
            </a:r>
            <a:r>
              <a:rPr lang="ko-KR" altLang="en-US" sz="1100" dirty="0"/>
              <a:t>이미지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A6F3D9A2-C4F3-44A6-BF0B-FC51119397F4}"/>
              </a:ext>
            </a:extLst>
          </p:cNvPr>
          <p:cNvSpPr/>
          <p:nvPr/>
        </p:nvSpPr>
        <p:spPr>
          <a:xfrm>
            <a:off x="9968710" y="2581906"/>
            <a:ext cx="868154" cy="8681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NEW</a:t>
            </a:r>
          </a:p>
          <a:p>
            <a:pPr algn="ctr"/>
            <a:r>
              <a:rPr lang="en-US" altLang="ko-KR" sz="1100" dirty="0"/>
              <a:t>Movie4</a:t>
            </a:r>
          </a:p>
          <a:p>
            <a:pPr algn="ctr"/>
            <a:r>
              <a:rPr lang="en-US" altLang="ko-KR" sz="1100" dirty="0"/>
              <a:t>(</a:t>
            </a:r>
            <a:r>
              <a:rPr lang="ko-KR" altLang="en-US" sz="1100" dirty="0"/>
              <a:t>이미지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BC1B56B0-D103-4231-973E-BB9367B50DD1}"/>
              </a:ext>
            </a:extLst>
          </p:cNvPr>
          <p:cNvCxnSpPr>
            <a:cxnSpLocks/>
            <a:stCxn id="33" idx="6"/>
            <a:endCxn id="35" idx="2"/>
          </p:cNvCxnSpPr>
          <p:nvPr/>
        </p:nvCxnSpPr>
        <p:spPr>
          <a:xfrm>
            <a:off x="8767909" y="2241049"/>
            <a:ext cx="1200801" cy="77493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FE7A67F-101B-4B71-BE7D-063E935BEC8C}"/>
              </a:ext>
            </a:extLst>
          </p:cNvPr>
          <p:cNvSpPr txBox="1"/>
          <p:nvPr/>
        </p:nvSpPr>
        <p:spPr>
          <a:xfrm rot="1962370">
            <a:off x="8456587" y="2309399"/>
            <a:ext cx="2014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If the other likes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A21B055-0327-4F9A-9525-16BB7695BD25}"/>
              </a:ext>
            </a:extLst>
          </p:cNvPr>
          <p:cNvCxnSpPr>
            <a:cxnSpLocks/>
            <a:stCxn id="34" idx="6"/>
            <a:endCxn id="35" idx="3"/>
          </p:cNvCxnSpPr>
          <p:nvPr/>
        </p:nvCxnSpPr>
        <p:spPr>
          <a:xfrm flipV="1">
            <a:off x="8767909" y="3322922"/>
            <a:ext cx="1327939" cy="821581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0EC34CF-83D7-4802-B822-FCF7EFA44935}"/>
              </a:ext>
            </a:extLst>
          </p:cNvPr>
          <p:cNvSpPr txBox="1"/>
          <p:nvPr/>
        </p:nvSpPr>
        <p:spPr>
          <a:xfrm rot="19678218">
            <a:off x="8508209" y="3802328"/>
            <a:ext cx="20140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You would also like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sp>
        <p:nvSpPr>
          <p:cNvPr id="43" name="화살표: 줄무늬가 있는 오른쪽 42">
            <a:extLst>
              <a:ext uri="{FF2B5EF4-FFF2-40B4-BE49-F238E27FC236}">
                <a16:creationId xmlns:a16="http://schemas.microsoft.com/office/drawing/2014/main" id="{2E931CCE-AE13-42E8-99E2-56276F58D0EB}"/>
              </a:ext>
            </a:extLst>
          </p:cNvPr>
          <p:cNvSpPr/>
          <p:nvPr/>
        </p:nvSpPr>
        <p:spPr>
          <a:xfrm>
            <a:off x="5473039" y="2854457"/>
            <a:ext cx="2062190" cy="867384"/>
          </a:xfrm>
          <a:prstGeom prst="striped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1D4A4C5D-63CE-416E-B5E3-6A4B697ABB0F}"/>
              </a:ext>
            </a:extLst>
          </p:cNvPr>
          <p:cNvSpPr/>
          <p:nvPr/>
        </p:nvSpPr>
        <p:spPr>
          <a:xfrm>
            <a:off x="576691" y="1196598"/>
            <a:ext cx="10787996" cy="4031291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09618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화살표: 줄무늬가 있는 오른쪽 46">
            <a:extLst>
              <a:ext uri="{FF2B5EF4-FFF2-40B4-BE49-F238E27FC236}">
                <a16:creationId xmlns:a16="http://schemas.microsoft.com/office/drawing/2014/main" id="{B4825FBB-12C3-48DE-9BD2-AB2593ECD990}"/>
              </a:ext>
            </a:extLst>
          </p:cNvPr>
          <p:cNvSpPr/>
          <p:nvPr/>
        </p:nvSpPr>
        <p:spPr>
          <a:xfrm>
            <a:off x="4826500" y="205265"/>
            <a:ext cx="3591785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7D28B568-11DD-4613-BA9D-62D475162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41" y="260953"/>
            <a:ext cx="4733319" cy="756009"/>
          </a:xfrm>
        </p:spPr>
        <p:txBody>
          <a:bodyPr>
            <a:normAutofit/>
          </a:bodyPr>
          <a:lstStyle/>
          <a:p>
            <a:pPr algn="ctr"/>
            <a:r>
              <a:rPr lang="en-US" altLang="ko-KR" sz="3600" dirty="0"/>
              <a:t>Basic </a:t>
            </a:r>
            <a:r>
              <a:rPr lang="en-US" altLang="ko-KR" sz="3600" b="1" dirty="0"/>
              <a:t>Assumption</a:t>
            </a:r>
            <a:r>
              <a:rPr lang="en-US" altLang="ko-KR" sz="3600" dirty="0"/>
              <a:t> </a:t>
            </a:r>
            <a:r>
              <a:rPr lang="en-US" altLang="ko-KR" sz="3600" b="1" dirty="0"/>
              <a:t>1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C9EEE22-C744-48A8-8D7C-E16CD6C97C7E}"/>
              </a:ext>
            </a:extLst>
          </p:cNvPr>
          <p:cNvSpPr/>
          <p:nvPr/>
        </p:nvSpPr>
        <p:spPr>
          <a:xfrm>
            <a:off x="1564276" y="2162923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MAN 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92D9E42-B3F8-4C54-B5D7-1C51C2DBF1CC}"/>
              </a:ext>
            </a:extLst>
          </p:cNvPr>
          <p:cNvSpPr/>
          <p:nvPr/>
        </p:nvSpPr>
        <p:spPr>
          <a:xfrm>
            <a:off x="1564276" y="3507808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MAN 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FCB2416-D241-4FA7-91EC-D9AB55BFB534}"/>
              </a:ext>
            </a:extLst>
          </p:cNvPr>
          <p:cNvSpPr/>
          <p:nvPr/>
        </p:nvSpPr>
        <p:spPr>
          <a:xfrm>
            <a:off x="4383121" y="1534294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0C60739-7751-4320-A998-7DFAF618BADB}"/>
              </a:ext>
            </a:extLst>
          </p:cNvPr>
          <p:cNvSpPr/>
          <p:nvPr/>
        </p:nvSpPr>
        <p:spPr>
          <a:xfrm>
            <a:off x="4383121" y="3804122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28F90FD-1463-4582-919D-A51FB90CB367}"/>
              </a:ext>
            </a:extLst>
          </p:cNvPr>
          <p:cNvSpPr/>
          <p:nvPr/>
        </p:nvSpPr>
        <p:spPr>
          <a:xfrm>
            <a:off x="3139294" y="2762742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Movie3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CD2F79A-473F-482F-BCFF-78998FB67C77}"/>
              </a:ext>
            </a:extLst>
          </p:cNvPr>
          <p:cNvCxnSpPr>
            <a:cxnSpLocks/>
            <a:stCxn id="6" idx="6"/>
            <a:endCxn id="8" idx="2"/>
          </p:cNvCxnSpPr>
          <p:nvPr/>
        </p:nvCxnSpPr>
        <p:spPr>
          <a:xfrm flipV="1">
            <a:off x="2359356" y="1931834"/>
            <a:ext cx="2023765" cy="62862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C25871F-8577-44C6-BC9E-636496DC4284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>
            <a:off x="2359356" y="2560463"/>
            <a:ext cx="2023765" cy="164119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A3616B1-8751-462B-8335-93B9F0996175}"/>
              </a:ext>
            </a:extLst>
          </p:cNvPr>
          <p:cNvCxnSpPr>
            <a:cxnSpLocks/>
            <a:stCxn id="6" idx="6"/>
            <a:endCxn id="10" idx="1"/>
          </p:cNvCxnSpPr>
          <p:nvPr/>
        </p:nvCxnSpPr>
        <p:spPr>
          <a:xfrm>
            <a:off x="2359356" y="2560463"/>
            <a:ext cx="896375" cy="318716"/>
          </a:xfrm>
          <a:prstGeom prst="straightConnector1">
            <a:avLst/>
          </a:prstGeom>
          <a:ln w="38100">
            <a:solidFill>
              <a:srgbClr val="F1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C3E9DA6-40D2-42BB-AC8D-DBE33EDA51B2}"/>
              </a:ext>
            </a:extLst>
          </p:cNvPr>
          <p:cNvCxnSpPr>
            <a:cxnSpLocks/>
            <a:stCxn id="7" idx="6"/>
            <a:endCxn id="8" idx="4"/>
          </p:cNvCxnSpPr>
          <p:nvPr/>
        </p:nvCxnSpPr>
        <p:spPr>
          <a:xfrm flipV="1">
            <a:off x="2359356" y="2329374"/>
            <a:ext cx="2421305" cy="157597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92F813A-0271-40A9-91EF-26E4D4F6AB31}"/>
              </a:ext>
            </a:extLst>
          </p:cNvPr>
          <p:cNvCxnSpPr>
            <a:cxnSpLocks/>
            <a:stCxn id="7" idx="6"/>
            <a:endCxn id="9" idx="3"/>
          </p:cNvCxnSpPr>
          <p:nvPr/>
        </p:nvCxnSpPr>
        <p:spPr>
          <a:xfrm>
            <a:off x="2359356" y="3905348"/>
            <a:ext cx="2140202" cy="577417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777616E-FD2E-40FA-A03A-AF416E85EAE2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359356" y="3160282"/>
            <a:ext cx="779938" cy="745066"/>
          </a:xfrm>
          <a:prstGeom prst="straightConnector1">
            <a:avLst/>
          </a:prstGeom>
          <a:ln w="38100">
            <a:solidFill>
              <a:srgbClr val="F1737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0474C5-8F01-4141-BFAB-FA7711A9487F}"/>
              </a:ext>
            </a:extLst>
          </p:cNvPr>
          <p:cNvSpPr txBox="1"/>
          <p:nvPr/>
        </p:nvSpPr>
        <p:spPr>
          <a:xfrm>
            <a:off x="1140883" y="1335934"/>
            <a:ext cx="903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</a:rPr>
              <a:t>LIKE</a:t>
            </a:r>
          </a:p>
          <a:p>
            <a:r>
              <a:rPr lang="en-US" altLang="ko-KR" sz="1200" b="1" dirty="0">
                <a:solidFill>
                  <a:srgbClr val="F17373"/>
                </a:solidFill>
              </a:rPr>
              <a:t>DISLIKE</a:t>
            </a:r>
            <a:endParaRPr lang="ko-KR" altLang="en-US" sz="1200" b="1" dirty="0">
              <a:solidFill>
                <a:srgbClr val="F17373"/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B93ADD2-3946-4591-A322-A4CC31F5D576}"/>
              </a:ext>
            </a:extLst>
          </p:cNvPr>
          <p:cNvSpPr/>
          <p:nvPr/>
        </p:nvSpPr>
        <p:spPr>
          <a:xfrm>
            <a:off x="1397047" y="1941723"/>
            <a:ext cx="1129532" cy="2541042"/>
          </a:xfrm>
          <a:prstGeom prst="roundRect">
            <a:avLst/>
          </a:prstGeom>
          <a:noFill/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ABA0F4-27F8-4189-93E0-13AA1AB8BCE3}"/>
              </a:ext>
            </a:extLst>
          </p:cNvPr>
          <p:cNvSpPr txBox="1"/>
          <p:nvPr/>
        </p:nvSpPr>
        <p:spPr>
          <a:xfrm>
            <a:off x="1039559" y="4582123"/>
            <a:ext cx="1844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Having Similar Preferences</a:t>
            </a:r>
            <a:endParaRPr lang="ko-KR" altLang="en-US" sz="1200" b="1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B3440F2-29A3-4EC1-9726-4A15DBB73BAF}"/>
              </a:ext>
            </a:extLst>
          </p:cNvPr>
          <p:cNvSpPr/>
          <p:nvPr/>
        </p:nvSpPr>
        <p:spPr>
          <a:xfrm>
            <a:off x="7899755" y="1806972"/>
            <a:ext cx="868154" cy="8681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MAN 1</a:t>
            </a:r>
          </a:p>
          <a:p>
            <a:pPr algn="ctr"/>
            <a:r>
              <a:rPr lang="en-US" altLang="ko-KR" sz="1100" dirty="0"/>
              <a:t>(</a:t>
            </a:r>
            <a:r>
              <a:rPr lang="ko-KR" altLang="en-US" sz="1100" dirty="0"/>
              <a:t>이미지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B843B116-57EB-405C-8FFA-6EF1AE105036}"/>
              </a:ext>
            </a:extLst>
          </p:cNvPr>
          <p:cNvSpPr/>
          <p:nvPr/>
        </p:nvSpPr>
        <p:spPr>
          <a:xfrm>
            <a:off x="7899755" y="3710426"/>
            <a:ext cx="868154" cy="8681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MAN 2</a:t>
            </a:r>
          </a:p>
          <a:p>
            <a:pPr algn="ctr"/>
            <a:r>
              <a:rPr lang="en-US" altLang="ko-KR" sz="1100" dirty="0"/>
              <a:t>(</a:t>
            </a:r>
            <a:r>
              <a:rPr lang="ko-KR" altLang="en-US" sz="1100" dirty="0"/>
              <a:t>이미지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A6F3D9A2-C4F3-44A6-BF0B-FC51119397F4}"/>
              </a:ext>
            </a:extLst>
          </p:cNvPr>
          <p:cNvSpPr/>
          <p:nvPr/>
        </p:nvSpPr>
        <p:spPr>
          <a:xfrm>
            <a:off x="9968710" y="2581906"/>
            <a:ext cx="868154" cy="8681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NEW</a:t>
            </a:r>
          </a:p>
          <a:p>
            <a:pPr algn="ctr"/>
            <a:r>
              <a:rPr lang="en-US" altLang="ko-KR" sz="1100" dirty="0"/>
              <a:t>Movie4</a:t>
            </a:r>
          </a:p>
          <a:p>
            <a:pPr algn="ctr"/>
            <a:r>
              <a:rPr lang="en-US" altLang="ko-KR" sz="1100" dirty="0"/>
              <a:t>(</a:t>
            </a:r>
            <a:r>
              <a:rPr lang="ko-KR" altLang="en-US" sz="1100" dirty="0"/>
              <a:t>이미지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BC1B56B0-D103-4231-973E-BB9367B50DD1}"/>
              </a:ext>
            </a:extLst>
          </p:cNvPr>
          <p:cNvCxnSpPr>
            <a:cxnSpLocks/>
            <a:stCxn id="33" idx="6"/>
            <a:endCxn id="35" idx="2"/>
          </p:cNvCxnSpPr>
          <p:nvPr/>
        </p:nvCxnSpPr>
        <p:spPr>
          <a:xfrm>
            <a:off x="8767909" y="2241049"/>
            <a:ext cx="1200801" cy="77493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FE7A67F-101B-4B71-BE7D-063E935BEC8C}"/>
              </a:ext>
            </a:extLst>
          </p:cNvPr>
          <p:cNvSpPr txBox="1"/>
          <p:nvPr/>
        </p:nvSpPr>
        <p:spPr>
          <a:xfrm rot="1962370">
            <a:off x="8456587" y="2309399"/>
            <a:ext cx="2014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If the other likes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A21B055-0327-4F9A-9525-16BB7695BD25}"/>
              </a:ext>
            </a:extLst>
          </p:cNvPr>
          <p:cNvCxnSpPr>
            <a:cxnSpLocks/>
            <a:stCxn id="34" idx="6"/>
            <a:endCxn id="35" idx="3"/>
          </p:cNvCxnSpPr>
          <p:nvPr/>
        </p:nvCxnSpPr>
        <p:spPr>
          <a:xfrm flipV="1">
            <a:off x="8767909" y="3322922"/>
            <a:ext cx="1327939" cy="821581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0EC34CF-83D7-4802-B822-FCF7EFA44935}"/>
              </a:ext>
            </a:extLst>
          </p:cNvPr>
          <p:cNvSpPr txBox="1"/>
          <p:nvPr/>
        </p:nvSpPr>
        <p:spPr>
          <a:xfrm rot="19678218">
            <a:off x="8508209" y="3802328"/>
            <a:ext cx="20140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You would also like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sp>
        <p:nvSpPr>
          <p:cNvPr id="43" name="화살표: 줄무늬가 있는 오른쪽 42">
            <a:extLst>
              <a:ext uri="{FF2B5EF4-FFF2-40B4-BE49-F238E27FC236}">
                <a16:creationId xmlns:a16="http://schemas.microsoft.com/office/drawing/2014/main" id="{2E931CCE-AE13-42E8-99E2-56276F58D0EB}"/>
              </a:ext>
            </a:extLst>
          </p:cNvPr>
          <p:cNvSpPr/>
          <p:nvPr/>
        </p:nvSpPr>
        <p:spPr>
          <a:xfrm>
            <a:off x="5473039" y="2854457"/>
            <a:ext cx="2062190" cy="867384"/>
          </a:xfrm>
          <a:prstGeom prst="striped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1D4A4C5D-63CE-416E-B5E3-6A4B697ABB0F}"/>
              </a:ext>
            </a:extLst>
          </p:cNvPr>
          <p:cNvSpPr/>
          <p:nvPr/>
        </p:nvSpPr>
        <p:spPr>
          <a:xfrm>
            <a:off x="576691" y="1196598"/>
            <a:ext cx="10787996" cy="4031291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8FAE3CAE-8E0D-464F-91E0-77B6F23D1683}"/>
              </a:ext>
            </a:extLst>
          </p:cNvPr>
          <p:cNvSpPr txBox="1">
            <a:spLocks/>
          </p:cNvSpPr>
          <p:nvPr/>
        </p:nvSpPr>
        <p:spPr>
          <a:xfrm>
            <a:off x="5338274" y="260953"/>
            <a:ext cx="2570639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i="1" dirty="0"/>
              <a:t>corresponds to</a:t>
            </a:r>
            <a:endParaRPr lang="en-US" altLang="ko-KR" sz="2400" b="1" i="1" dirty="0"/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AB9DB51-A2EB-408E-8CD0-C99007E1FABC}"/>
              </a:ext>
            </a:extLst>
          </p:cNvPr>
          <p:cNvSpPr txBox="1">
            <a:spLocks/>
          </p:cNvSpPr>
          <p:nvPr/>
        </p:nvSpPr>
        <p:spPr>
          <a:xfrm>
            <a:off x="8311327" y="348544"/>
            <a:ext cx="3267376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b="1" dirty="0">
                <a:solidFill>
                  <a:srgbClr val="002060"/>
                </a:solidFill>
              </a:rPr>
              <a:t>Collaborative</a:t>
            </a:r>
            <a:br>
              <a:rPr lang="en-US" altLang="ko-KR" sz="3600" b="1" dirty="0">
                <a:solidFill>
                  <a:srgbClr val="002060"/>
                </a:solidFill>
              </a:rPr>
            </a:br>
            <a:r>
              <a:rPr lang="en-US" altLang="ko-KR" sz="3600" b="1" dirty="0">
                <a:solidFill>
                  <a:srgbClr val="002060"/>
                </a:solidFill>
              </a:rPr>
              <a:t>Filtering</a:t>
            </a:r>
          </a:p>
        </p:txBody>
      </p:sp>
    </p:spTree>
    <p:extLst>
      <p:ext uri="{BB962C8B-B14F-4D97-AF65-F5344CB8AC3E}">
        <p14:creationId xmlns:p14="http://schemas.microsoft.com/office/powerpoint/2010/main" val="304626766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화살표: 줄무늬가 있는 오른쪽 46">
            <a:extLst>
              <a:ext uri="{FF2B5EF4-FFF2-40B4-BE49-F238E27FC236}">
                <a16:creationId xmlns:a16="http://schemas.microsoft.com/office/drawing/2014/main" id="{B4825FBB-12C3-48DE-9BD2-AB2593ECD990}"/>
              </a:ext>
            </a:extLst>
          </p:cNvPr>
          <p:cNvSpPr/>
          <p:nvPr/>
        </p:nvSpPr>
        <p:spPr>
          <a:xfrm>
            <a:off x="4826500" y="205265"/>
            <a:ext cx="3591785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7D28B568-11DD-4613-BA9D-62D475162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41" y="260953"/>
            <a:ext cx="4733319" cy="756009"/>
          </a:xfrm>
        </p:spPr>
        <p:txBody>
          <a:bodyPr>
            <a:normAutofit/>
          </a:bodyPr>
          <a:lstStyle/>
          <a:p>
            <a:pPr algn="ctr"/>
            <a:r>
              <a:rPr lang="en-US" altLang="ko-KR" sz="3600" dirty="0"/>
              <a:t>Basic </a:t>
            </a:r>
            <a:r>
              <a:rPr lang="en-US" altLang="ko-KR" sz="3600" b="1" dirty="0"/>
              <a:t>Assumption</a:t>
            </a:r>
            <a:r>
              <a:rPr lang="en-US" altLang="ko-KR" sz="3600" dirty="0"/>
              <a:t> </a:t>
            </a:r>
            <a:r>
              <a:rPr lang="en-US" altLang="ko-KR" sz="3600" b="1" dirty="0"/>
              <a:t>1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C9EEE22-C744-48A8-8D7C-E16CD6C97C7E}"/>
              </a:ext>
            </a:extLst>
          </p:cNvPr>
          <p:cNvSpPr/>
          <p:nvPr/>
        </p:nvSpPr>
        <p:spPr>
          <a:xfrm>
            <a:off x="1564276" y="2162923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MAN 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92D9E42-B3F8-4C54-B5D7-1C51C2DBF1CC}"/>
              </a:ext>
            </a:extLst>
          </p:cNvPr>
          <p:cNvSpPr/>
          <p:nvPr/>
        </p:nvSpPr>
        <p:spPr>
          <a:xfrm>
            <a:off x="1564276" y="3507808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MAN 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FCB2416-D241-4FA7-91EC-D9AB55BFB534}"/>
              </a:ext>
            </a:extLst>
          </p:cNvPr>
          <p:cNvSpPr/>
          <p:nvPr/>
        </p:nvSpPr>
        <p:spPr>
          <a:xfrm>
            <a:off x="4383121" y="1534294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0C60739-7751-4320-A998-7DFAF618BADB}"/>
              </a:ext>
            </a:extLst>
          </p:cNvPr>
          <p:cNvSpPr/>
          <p:nvPr/>
        </p:nvSpPr>
        <p:spPr>
          <a:xfrm>
            <a:off x="4383121" y="3804122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28F90FD-1463-4582-919D-A51FB90CB367}"/>
              </a:ext>
            </a:extLst>
          </p:cNvPr>
          <p:cNvSpPr/>
          <p:nvPr/>
        </p:nvSpPr>
        <p:spPr>
          <a:xfrm>
            <a:off x="3139294" y="2762742"/>
            <a:ext cx="795080" cy="795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Movie3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CD2F79A-473F-482F-BCFF-78998FB67C77}"/>
              </a:ext>
            </a:extLst>
          </p:cNvPr>
          <p:cNvCxnSpPr>
            <a:cxnSpLocks/>
            <a:stCxn id="6" idx="6"/>
            <a:endCxn id="8" idx="2"/>
          </p:cNvCxnSpPr>
          <p:nvPr/>
        </p:nvCxnSpPr>
        <p:spPr>
          <a:xfrm flipV="1">
            <a:off x="2359356" y="1931834"/>
            <a:ext cx="2023765" cy="62862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C25871F-8577-44C6-BC9E-636496DC4284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>
            <a:off x="2359356" y="2560463"/>
            <a:ext cx="2023765" cy="164119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A3616B1-8751-462B-8335-93B9F0996175}"/>
              </a:ext>
            </a:extLst>
          </p:cNvPr>
          <p:cNvCxnSpPr>
            <a:cxnSpLocks/>
            <a:stCxn id="6" idx="6"/>
            <a:endCxn id="10" idx="1"/>
          </p:cNvCxnSpPr>
          <p:nvPr/>
        </p:nvCxnSpPr>
        <p:spPr>
          <a:xfrm>
            <a:off x="2359356" y="2560463"/>
            <a:ext cx="896375" cy="318716"/>
          </a:xfrm>
          <a:prstGeom prst="straightConnector1">
            <a:avLst/>
          </a:prstGeom>
          <a:ln w="38100">
            <a:solidFill>
              <a:srgbClr val="F173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C3E9DA6-40D2-42BB-AC8D-DBE33EDA51B2}"/>
              </a:ext>
            </a:extLst>
          </p:cNvPr>
          <p:cNvCxnSpPr>
            <a:cxnSpLocks/>
            <a:stCxn id="7" idx="6"/>
            <a:endCxn id="8" idx="4"/>
          </p:cNvCxnSpPr>
          <p:nvPr/>
        </p:nvCxnSpPr>
        <p:spPr>
          <a:xfrm flipV="1">
            <a:off x="2359356" y="2329374"/>
            <a:ext cx="2421305" cy="157597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92F813A-0271-40A9-91EF-26E4D4F6AB31}"/>
              </a:ext>
            </a:extLst>
          </p:cNvPr>
          <p:cNvCxnSpPr>
            <a:cxnSpLocks/>
            <a:stCxn id="7" idx="6"/>
            <a:endCxn id="9" idx="3"/>
          </p:cNvCxnSpPr>
          <p:nvPr/>
        </p:nvCxnSpPr>
        <p:spPr>
          <a:xfrm>
            <a:off x="2359356" y="3905348"/>
            <a:ext cx="2140202" cy="577417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777616E-FD2E-40FA-A03A-AF416E85EAE2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359356" y="3160282"/>
            <a:ext cx="779938" cy="745066"/>
          </a:xfrm>
          <a:prstGeom prst="straightConnector1">
            <a:avLst/>
          </a:prstGeom>
          <a:ln w="38100">
            <a:solidFill>
              <a:srgbClr val="F1737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0474C5-8F01-4141-BFAB-FA7711A9487F}"/>
              </a:ext>
            </a:extLst>
          </p:cNvPr>
          <p:cNvSpPr txBox="1"/>
          <p:nvPr/>
        </p:nvSpPr>
        <p:spPr>
          <a:xfrm>
            <a:off x="1140883" y="1335934"/>
            <a:ext cx="903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</a:rPr>
              <a:t>LIKE</a:t>
            </a:r>
          </a:p>
          <a:p>
            <a:r>
              <a:rPr lang="en-US" altLang="ko-KR" sz="1200" b="1" dirty="0">
                <a:solidFill>
                  <a:srgbClr val="F17373"/>
                </a:solidFill>
              </a:rPr>
              <a:t>DISLIKE</a:t>
            </a:r>
            <a:endParaRPr lang="ko-KR" altLang="en-US" sz="1200" b="1" dirty="0">
              <a:solidFill>
                <a:srgbClr val="F17373"/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B93ADD2-3946-4591-A322-A4CC31F5D576}"/>
              </a:ext>
            </a:extLst>
          </p:cNvPr>
          <p:cNvSpPr/>
          <p:nvPr/>
        </p:nvSpPr>
        <p:spPr>
          <a:xfrm>
            <a:off x="1397047" y="1941723"/>
            <a:ext cx="1129532" cy="2541042"/>
          </a:xfrm>
          <a:prstGeom prst="roundRect">
            <a:avLst/>
          </a:prstGeom>
          <a:noFill/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ABA0F4-27F8-4189-93E0-13AA1AB8BCE3}"/>
              </a:ext>
            </a:extLst>
          </p:cNvPr>
          <p:cNvSpPr txBox="1"/>
          <p:nvPr/>
        </p:nvSpPr>
        <p:spPr>
          <a:xfrm>
            <a:off x="1039559" y="4582123"/>
            <a:ext cx="1844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Having Similar Preferences</a:t>
            </a:r>
            <a:endParaRPr lang="ko-KR" altLang="en-US" sz="1200" b="1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B3440F2-29A3-4EC1-9726-4A15DBB73BAF}"/>
              </a:ext>
            </a:extLst>
          </p:cNvPr>
          <p:cNvSpPr/>
          <p:nvPr/>
        </p:nvSpPr>
        <p:spPr>
          <a:xfrm>
            <a:off x="7899755" y="1806972"/>
            <a:ext cx="868154" cy="8681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MAN 1</a:t>
            </a:r>
          </a:p>
          <a:p>
            <a:pPr algn="ctr"/>
            <a:r>
              <a:rPr lang="en-US" altLang="ko-KR" sz="1100" dirty="0"/>
              <a:t>(</a:t>
            </a:r>
            <a:r>
              <a:rPr lang="ko-KR" altLang="en-US" sz="1100" dirty="0"/>
              <a:t>이미지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B843B116-57EB-405C-8FFA-6EF1AE105036}"/>
              </a:ext>
            </a:extLst>
          </p:cNvPr>
          <p:cNvSpPr/>
          <p:nvPr/>
        </p:nvSpPr>
        <p:spPr>
          <a:xfrm>
            <a:off x="7899755" y="3710426"/>
            <a:ext cx="868154" cy="8681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MAN 2</a:t>
            </a:r>
          </a:p>
          <a:p>
            <a:pPr algn="ctr"/>
            <a:r>
              <a:rPr lang="en-US" altLang="ko-KR" sz="1100" dirty="0"/>
              <a:t>(</a:t>
            </a:r>
            <a:r>
              <a:rPr lang="ko-KR" altLang="en-US" sz="1100" dirty="0"/>
              <a:t>이미지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A6F3D9A2-C4F3-44A6-BF0B-FC51119397F4}"/>
              </a:ext>
            </a:extLst>
          </p:cNvPr>
          <p:cNvSpPr/>
          <p:nvPr/>
        </p:nvSpPr>
        <p:spPr>
          <a:xfrm>
            <a:off x="9968710" y="2581906"/>
            <a:ext cx="868154" cy="8681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NEW</a:t>
            </a:r>
          </a:p>
          <a:p>
            <a:pPr algn="ctr"/>
            <a:r>
              <a:rPr lang="en-US" altLang="ko-KR" sz="1100" dirty="0"/>
              <a:t>Movie4</a:t>
            </a:r>
          </a:p>
          <a:p>
            <a:pPr algn="ctr"/>
            <a:r>
              <a:rPr lang="en-US" altLang="ko-KR" sz="1100" dirty="0"/>
              <a:t>(</a:t>
            </a:r>
            <a:r>
              <a:rPr lang="ko-KR" altLang="en-US" sz="1100" dirty="0"/>
              <a:t>이미지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BC1B56B0-D103-4231-973E-BB9367B50DD1}"/>
              </a:ext>
            </a:extLst>
          </p:cNvPr>
          <p:cNvCxnSpPr>
            <a:cxnSpLocks/>
            <a:stCxn id="33" idx="6"/>
            <a:endCxn id="35" idx="2"/>
          </p:cNvCxnSpPr>
          <p:nvPr/>
        </p:nvCxnSpPr>
        <p:spPr>
          <a:xfrm>
            <a:off x="8767909" y="2241049"/>
            <a:ext cx="1200801" cy="774934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FE7A67F-101B-4B71-BE7D-063E935BEC8C}"/>
              </a:ext>
            </a:extLst>
          </p:cNvPr>
          <p:cNvSpPr txBox="1"/>
          <p:nvPr/>
        </p:nvSpPr>
        <p:spPr>
          <a:xfrm rot="1962370">
            <a:off x="8456587" y="2309399"/>
            <a:ext cx="2014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If the other likes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A21B055-0327-4F9A-9525-16BB7695BD25}"/>
              </a:ext>
            </a:extLst>
          </p:cNvPr>
          <p:cNvCxnSpPr>
            <a:cxnSpLocks/>
            <a:stCxn id="34" idx="6"/>
            <a:endCxn id="35" idx="3"/>
          </p:cNvCxnSpPr>
          <p:nvPr/>
        </p:nvCxnSpPr>
        <p:spPr>
          <a:xfrm flipV="1">
            <a:off x="8767909" y="3322922"/>
            <a:ext cx="1327939" cy="821581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0EC34CF-83D7-4802-B822-FCF7EFA44935}"/>
              </a:ext>
            </a:extLst>
          </p:cNvPr>
          <p:cNvSpPr txBox="1"/>
          <p:nvPr/>
        </p:nvSpPr>
        <p:spPr>
          <a:xfrm rot="19678218">
            <a:off x="8508209" y="3802328"/>
            <a:ext cx="20140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You would also like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sp>
        <p:nvSpPr>
          <p:cNvPr id="43" name="화살표: 줄무늬가 있는 오른쪽 42">
            <a:extLst>
              <a:ext uri="{FF2B5EF4-FFF2-40B4-BE49-F238E27FC236}">
                <a16:creationId xmlns:a16="http://schemas.microsoft.com/office/drawing/2014/main" id="{2E931CCE-AE13-42E8-99E2-56276F58D0EB}"/>
              </a:ext>
            </a:extLst>
          </p:cNvPr>
          <p:cNvSpPr/>
          <p:nvPr/>
        </p:nvSpPr>
        <p:spPr>
          <a:xfrm>
            <a:off x="5473039" y="2854457"/>
            <a:ext cx="2062190" cy="867384"/>
          </a:xfrm>
          <a:prstGeom prst="striped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1D4A4C5D-63CE-416E-B5E3-6A4B697ABB0F}"/>
              </a:ext>
            </a:extLst>
          </p:cNvPr>
          <p:cNvSpPr/>
          <p:nvPr/>
        </p:nvSpPr>
        <p:spPr>
          <a:xfrm>
            <a:off x="576691" y="1196598"/>
            <a:ext cx="10787996" cy="4031291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8FAE3CAE-8E0D-464F-91E0-77B6F23D1683}"/>
              </a:ext>
            </a:extLst>
          </p:cNvPr>
          <p:cNvSpPr txBox="1">
            <a:spLocks/>
          </p:cNvSpPr>
          <p:nvPr/>
        </p:nvSpPr>
        <p:spPr>
          <a:xfrm>
            <a:off x="5338274" y="260953"/>
            <a:ext cx="2570639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i="1" dirty="0"/>
              <a:t>corresponds to</a:t>
            </a:r>
            <a:endParaRPr lang="en-US" altLang="ko-KR" sz="2400" b="1" i="1" dirty="0"/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AB9DB51-A2EB-408E-8CD0-C99007E1FABC}"/>
              </a:ext>
            </a:extLst>
          </p:cNvPr>
          <p:cNvSpPr txBox="1">
            <a:spLocks/>
          </p:cNvSpPr>
          <p:nvPr/>
        </p:nvSpPr>
        <p:spPr>
          <a:xfrm>
            <a:off x="8311327" y="348544"/>
            <a:ext cx="3267376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b="1" dirty="0">
                <a:solidFill>
                  <a:srgbClr val="002060"/>
                </a:solidFill>
              </a:rPr>
              <a:t>Collaborative</a:t>
            </a:r>
            <a:br>
              <a:rPr lang="en-US" altLang="ko-KR" sz="3600" b="1" dirty="0">
                <a:solidFill>
                  <a:srgbClr val="002060"/>
                </a:solidFill>
              </a:rPr>
            </a:br>
            <a:r>
              <a:rPr lang="en-US" altLang="ko-KR" sz="3600" b="1" dirty="0">
                <a:solidFill>
                  <a:srgbClr val="002060"/>
                </a:solidFill>
              </a:rPr>
              <a:t>Filtering</a:t>
            </a:r>
          </a:p>
        </p:txBody>
      </p:sp>
      <p:pic>
        <p:nvPicPr>
          <p:cNvPr id="48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A7A9AAC7-D8E1-45C2-B9BF-B4A8D4E17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376" y="5037301"/>
            <a:ext cx="4475468" cy="189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제목 1">
            <a:extLst>
              <a:ext uri="{FF2B5EF4-FFF2-40B4-BE49-F238E27FC236}">
                <a16:creationId xmlns:a16="http://schemas.microsoft.com/office/drawing/2014/main" id="{1BD90AAD-7B80-4CB1-840D-B8EE0F6FEEDB}"/>
              </a:ext>
            </a:extLst>
          </p:cNvPr>
          <p:cNvSpPr txBox="1">
            <a:spLocks/>
          </p:cNvSpPr>
          <p:nvPr/>
        </p:nvSpPr>
        <p:spPr>
          <a:xfrm>
            <a:off x="5473039" y="5596351"/>
            <a:ext cx="5482703" cy="946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Collaborative-Filtering Machine Learning Query</a:t>
            </a:r>
          </a:p>
        </p:txBody>
      </p:sp>
    </p:spTree>
    <p:extLst>
      <p:ext uri="{BB962C8B-B14F-4D97-AF65-F5344CB8AC3E}">
        <p14:creationId xmlns:p14="http://schemas.microsoft.com/office/powerpoint/2010/main" val="114528884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87AEE49D-1040-4A7C-A4F3-56CA4CF61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41" y="260953"/>
            <a:ext cx="4733319" cy="756009"/>
          </a:xfrm>
        </p:spPr>
        <p:txBody>
          <a:bodyPr>
            <a:normAutofit/>
          </a:bodyPr>
          <a:lstStyle/>
          <a:p>
            <a:pPr algn="ctr"/>
            <a:r>
              <a:rPr lang="en-US" altLang="ko-KR" sz="3600" dirty="0"/>
              <a:t>Basic </a:t>
            </a:r>
            <a:r>
              <a:rPr lang="en-US" altLang="ko-KR" sz="3600" b="1" dirty="0"/>
              <a:t>Assumption</a:t>
            </a:r>
            <a:r>
              <a:rPr lang="en-US" altLang="ko-KR" sz="3600" dirty="0"/>
              <a:t> </a:t>
            </a:r>
            <a:r>
              <a:rPr lang="en-US" altLang="ko-KR" sz="3600" b="1" dirty="0"/>
              <a:t>2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4EA406E-4F1C-44B1-BEEF-6654A42BA904}"/>
              </a:ext>
            </a:extLst>
          </p:cNvPr>
          <p:cNvSpPr/>
          <p:nvPr/>
        </p:nvSpPr>
        <p:spPr>
          <a:xfrm>
            <a:off x="576691" y="1196598"/>
            <a:ext cx="10787996" cy="4031291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43CC8C88-59FA-43CC-AFE3-4CD109B13F72}"/>
              </a:ext>
            </a:extLst>
          </p:cNvPr>
          <p:cNvSpPr/>
          <p:nvPr/>
        </p:nvSpPr>
        <p:spPr>
          <a:xfrm>
            <a:off x="827313" y="2050136"/>
            <a:ext cx="845112" cy="84511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MAN</a:t>
            </a:r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이미지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5F92F7E6-42E9-4C25-9036-CDAD93611F86}"/>
              </a:ext>
            </a:extLst>
          </p:cNvPr>
          <p:cNvSpPr/>
          <p:nvPr/>
        </p:nvSpPr>
        <p:spPr>
          <a:xfrm>
            <a:off x="4416875" y="1884359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317774F4-7F95-4355-BC9C-2388F4DE1E54}"/>
              </a:ext>
            </a:extLst>
          </p:cNvPr>
          <p:cNvSpPr/>
          <p:nvPr/>
        </p:nvSpPr>
        <p:spPr>
          <a:xfrm>
            <a:off x="4806181" y="25591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8C15DAF4-8FD2-49CA-BAEB-94BC788EE0DA}"/>
              </a:ext>
            </a:extLst>
          </p:cNvPr>
          <p:cNvSpPr/>
          <p:nvPr/>
        </p:nvSpPr>
        <p:spPr>
          <a:xfrm>
            <a:off x="4022203" y="25591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Movie3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E40986C-0FDF-4C7F-87EA-57BCCEB46F39}"/>
              </a:ext>
            </a:extLst>
          </p:cNvPr>
          <p:cNvSpPr/>
          <p:nvPr/>
        </p:nvSpPr>
        <p:spPr>
          <a:xfrm>
            <a:off x="4430769" y="4141402"/>
            <a:ext cx="692768" cy="69276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Movie4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19027E9-B741-48ED-A2F3-84F62D63ED86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1672425" y="2472692"/>
            <a:ext cx="2095116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61AD05A-E59D-41A9-A8C3-8716791535BA}"/>
              </a:ext>
            </a:extLst>
          </p:cNvPr>
          <p:cNvSpPr/>
          <p:nvPr/>
        </p:nvSpPr>
        <p:spPr>
          <a:xfrm>
            <a:off x="3948029" y="1805930"/>
            <a:ext cx="1650758" cy="1623070"/>
          </a:xfrm>
          <a:prstGeom prst="round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CD3072D-C541-46B1-8D2A-EFE1A7980043}"/>
              </a:ext>
            </a:extLst>
          </p:cNvPr>
          <p:cNvSpPr txBox="1"/>
          <p:nvPr/>
        </p:nvSpPr>
        <p:spPr>
          <a:xfrm>
            <a:off x="3787170" y="1447907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Similar movies</a:t>
            </a:r>
            <a:endParaRPr lang="ko-KR" altLang="en-US" sz="12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5A6270-3D88-4F70-9BFE-0141587FF731}"/>
              </a:ext>
            </a:extLst>
          </p:cNvPr>
          <p:cNvSpPr txBox="1"/>
          <p:nvPr/>
        </p:nvSpPr>
        <p:spPr>
          <a:xfrm>
            <a:off x="1876487" y="2066465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If you like these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AB43D1AA-D2D3-422D-B1A1-18D83C1387DC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1672425" y="2472692"/>
            <a:ext cx="2754599" cy="162119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F99EDD7-D9D3-4025-AAA6-09F19A6CF9B6}"/>
              </a:ext>
            </a:extLst>
          </p:cNvPr>
          <p:cNvCxnSpPr>
            <a:cxnSpLocks/>
            <a:stCxn id="39" idx="2"/>
            <a:endCxn id="37" idx="0"/>
          </p:cNvCxnSpPr>
          <p:nvPr/>
        </p:nvCxnSpPr>
        <p:spPr>
          <a:xfrm>
            <a:off x="4773408" y="3429000"/>
            <a:ext cx="3745" cy="712402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61EB043-B9A9-4C77-BC8C-E5DFE7DE33BC}"/>
              </a:ext>
            </a:extLst>
          </p:cNvPr>
          <p:cNvSpPr txBox="1"/>
          <p:nvPr/>
        </p:nvSpPr>
        <p:spPr>
          <a:xfrm>
            <a:off x="4694347" y="3726352"/>
            <a:ext cx="1032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Similar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2E1F82E-A307-4527-A56C-0B6B32B8DB6C}"/>
              </a:ext>
            </a:extLst>
          </p:cNvPr>
          <p:cNvSpPr txBox="1"/>
          <p:nvPr/>
        </p:nvSpPr>
        <p:spPr>
          <a:xfrm rot="1946687">
            <a:off x="1527024" y="3156623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You would also like this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482E526-6721-40D6-AFA6-4B72586C9491}"/>
              </a:ext>
            </a:extLst>
          </p:cNvPr>
          <p:cNvSpPr/>
          <p:nvPr/>
        </p:nvSpPr>
        <p:spPr>
          <a:xfrm>
            <a:off x="6104923" y="2202536"/>
            <a:ext cx="845112" cy="84511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MAN</a:t>
            </a:r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이미지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CD63AC83-38C5-45CB-9489-77868031A3D0}"/>
              </a:ext>
            </a:extLst>
          </p:cNvPr>
          <p:cNvSpPr/>
          <p:nvPr/>
        </p:nvSpPr>
        <p:spPr>
          <a:xfrm>
            <a:off x="9694485" y="2036759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0272899-433D-4AC3-93E6-363C6961296A}"/>
              </a:ext>
            </a:extLst>
          </p:cNvPr>
          <p:cNvSpPr/>
          <p:nvPr/>
        </p:nvSpPr>
        <p:spPr>
          <a:xfrm>
            <a:off x="10083791" y="27115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BA5E581E-16BE-40D4-8A1A-FB07C1F78459}"/>
              </a:ext>
            </a:extLst>
          </p:cNvPr>
          <p:cNvSpPr/>
          <p:nvPr/>
        </p:nvSpPr>
        <p:spPr>
          <a:xfrm>
            <a:off x="9299813" y="27115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Movie3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3A3358F9-EA0D-4688-97D6-EB96326D36DE}"/>
              </a:ext>
            </a:extLst>
          </p:cNvPr>
          <p:cNvSpPr/>
          <p:nvPr/>
        </p:nvSpPr>
        <p:spPr>
          <a:xfrm>
            <a:off x="9708379" y="4293802"/>
            <a:ext cx="692768" cy="69276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Movie4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79B4966D-BBC7-4945-BB41-49720444FE65}"/>
              </a:ext>
            </a:extLst>
          </p:cNvPr>
          <p:cNvCxnSpPr>
            <a:cxnSpLocks/>
            <a:stCxn id="54" idx="6"/>
          </p:cNvCxnSpPr>
          <p:nvPr/>
        </p:nvCxnSpPr>
        <p:spPr>
          <a:xfrm>
            <a:off x="6950035" y="2625092"/>
            <a:ext cx="2095116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DA74090A-A853-4DC4-82D9-521DD544286A}"/>
              </a:ext>
            </a:extLst>
          </p:cNvPr>
          <p:cNvSpPr/>
          <p:nvPr/>
        </p:nvSpPr>
        <p:spPr>
          <a:xfrm>
            <a:off x="9225639" y="1958330"/>
            <a:ext cx="1650758" cy="1623070"/>
          </a:xfrm>
          <a:prstGeom prst="round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419F3D3-C9B8-401D-9A40-6A806D4456B2}"/>
              </a:ext>
            </a:extLst>
          </p:cNvPr>
          <p:cNvSpPr txBox="1"/>
          <p:nvPr/>
        </p:nvSpPr>
        <p:spPr>
          <a:xfrm>
            <a:off x="9064780" y="1600307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Similar movies</a:t>
            </a:r>
            <a:endParaRPr lang="ko-KR" altLang="en-US" sz="120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5A2DB44-E74D-45AA-B8E7-0B2F8378F5B8}"/>
              </a:ext>
            </a:extLst>
          </p:cNvPr>
          <p:cNvSpPr txBox="1"/>
          <p:nvPr/>
        </p:nvSpPr>
        <p:spPr>
          <a:xfrm>
            <a:off x="7154097" y="2218865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If you like these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580B81CC-DADF-46EE-BCC9-EDC64E9F5E62}"/>
              </a:ext>
            </a:extLst>
          </p:cNvPr>
          <p:cNvCxnSpPr>
            <a:cxnSpLocks/>
            <a:stCxn id="54" idx="6"/>
          </p:cNvCxnSpPr>
          <p:nvPr/>
        </p:nvCxnSpPr>
        <p:spPr>
          <a:xfrm>
            <a:off x="6950035" y="2625092"/>
            <a:ext cx="2754599" cy="1621199"/>
          </a:xfrm>
          <a:prstGeom prst="straightConnector1">
            <a:avLst/>
          </a:prstGeom>
          <a:ln w="38100">
            <a:solidFill>
              <a:srgbClr val="D848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B90CFBA6-A2FB-4E4F-81EA-466296820A1C}"/>
              </a:ext>
            </a:extLst>
          </p:cNvPr>
          <p:cNvCxnSpPr>
            <a:cxnSpLocks/>
            <a:stCxn id="60" idx="2"/>
            <a:endCxn id="58" idx="0"/>
          </p:cNvCxnSpPr>
          <p:nvPr/>
        </p:nvCxnSpPr>
        <p:spPr>
          <a:xfrm>
            <a:off x="10051018" y="3581400"/>
            <a:ext cx="3745" cy="712402"/>
          </a:xfrm>
          <a:prstGeom prst="line">
            <a:avLst/>
          </a:prstGeom>
          <a:ln w="38100">
            <a:solidFill>
              <a:srgbClr val="D84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B01A12A6-6286-4FBC-AA5C-8BCF9C82608C}"/>
              </a:ext>
            </a:extLst>
          </p:cNvPr>
          <p:cNvSpPr txBox="1"/>
          <p:nvPr/>
        </p:nvSpPr>
        <p:spPr>
          <a:xfrm>
            <a:off x="9971957" y="3878752"/>
            <a:ext cx="103201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D84830"/>
                </a:solidFill>
              </a:rPr>
              <a:t>dissimilar</a:t>
            </a:r>
            <a:endParaRPr lang="ko-KR" altLang="en-US" sz="1200" b="1" dirty="0">
              <a:solidFill>
                <a:srgbClr val="D8483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EE2CFF7-37A5-4C2C-8F32-6A44C25DA0BD}"/>
              </a:ext>
            </a:extLst>
          </p:cNvPr>
          <p:cNvSpPr txBox="1"/>
          <p:nvPr/>
        </p:nvSpPr>
        <p:spPr>
          <a:xfrm rot="1946687">
            <a:off x="6804634" y="3309023"/>
            <a:ext cx="1960582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D84830"/>
                </a:solidFill>
              </a:rPr>
              <a:t>You would not like this</a:t>
            </a:r>
            <a:endParaRPr lang="ko-KR" altLang="en-US" sz="1200" b="1" dirty="0">
              <a:solidFill>
                <a:srgbClr val="D848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04550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줄무늬가 있는 오른쪽 3">
            <a:extLst>
              <a:ext uri="{FF2B5EF4-FFF2-40B4-BE49-F238E27FC236}">
                <a16:creationId xmlns:a16="http://schemas.microsoft.com/office/drawing/2014/main" id="{F6101207-C842-4A5B-B4DA-9CFB8B5FCAA9}"/>
              </a:ext>
            </a:extLst>
          </p:cNvPr>
          <p:cNvSpPr/>
          <p:nvPr/>
        </p:nvSpPr>
        <p:spPr>
          <a:xfrm>
            <a:off x="4826500" y="205265"/>
            <a:ext cx="3591785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87AEE49D-1040-4A7C-A4F3-56CA4CF61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41" y="260953"/>
            <a:ext cx="4733319" cy="756009"/>
          </a:xfrm>
        </p:spPr>
        <p:txBody>
          <a:bodyPr>
            <a:normAutofit/>
          </a:bodyPr>
          <a:lstStyle/>
          <a:p>
            <a:pPr algn="ctr"/>
            <a:r>
              <a:rPr lang="en-US" altLang="ko-KR" sz="3600" dirty="0"/>
              <a:t>Basic </a:t>
            </a:r>
            <a:r>
              <a:rPr lang="en-US" altLang="ko-KR" sz="3600" b="1" dirty="0"/>
              <a:t>Assumption</a:t>
            </a:r>
            <a:r>
              <a:rPr lang="en-US" altLang="ko-KR" sz="3600" dirty="0"/>
              <a:t> </a:t>
            </a:r>
            <a:r>
              <a:rPr lang="en-US" altLang="ko-KR" sz="3600" b="1" dirty="0"/>
              <a:t>2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4EA406E-4F1C-44B1-BEEF-6654A42BA904}"/>
              </a:ext>
            </a:extLst>
          </p:cNvPr>
          <p:cNvSpPr/>
          <p:nvPr/>
        </p:nvSpPr>
        <p:spPr>
          <a:xfrm>
            <a:off x="576691" y="1196598"/>
            <a:ext cx="10787996" cy="4031291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D580F540-39D7-40FF-A29B-40F76CEBFF3C}"/>
              </a:ext>
            </a:extLst>
          </p:cNvPr>
          <p:cNvSpPr txBox="1">
            <a:spLocks/>
          </p:cNvSpPr>
          <p:nvPr/>
        </p:nvSpPr>
        <p:spPr>
          <a:xfrm>
            <a:off x="5338274" y="260953"/>
            <a:ext cx="2570639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i="1" dirty="0"/>
              <a:t>corresponds to</a:t>
            </a:r>
            <a:endParaRPr lang="en-US" altLang="ko-KR" sz="2400" b="1" i="1" dirty="0"/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2CECB149-7C9D-4016-810D-258FC7253CC5}"/>
              </a:ext>
            </a:extLst>
          </p:cNvPr>
          <p:cNvSpPr txBox="1">
            <a:spLocks/>
          </p:cNvSpPr>
          <p:nvPr/>
        </p:nvSpPr>
        <p:spPr>
          <a:xfrm>
            <a:off x="8462160" y="348544"/>
            <a:ext cx="3267376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b="1" dirty="0">
                <a:solidFill>
                  <a:srgbClr val="D84830"/>
                </a:solidFill>
              </a:rPr>
              <a:t>Contents-based</a:t>
            </a:r>
          </a:p>
          <a:p>
            <a:pPr algn="ctr"/>
            <a:r>
              <a:rPr lang="en-US" altLang="ko-KR" sz="3600" b="1" dirty="0">
                <a:solidFill>
                  <a:srgbClr val="D84830"/>
                </a:solidFill>
              </a:rPr>
              <a:t>Recommendation</a:t>
            </a: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43CC8C88-59FA-43CC-AFE3-4CD109B13F72}"/>
              </a:ext>
            </a:extLst>
          </p:cNvPr>
          <p:cNvSpPr/>
          <p:nvPr/>
        </p:nvSpPr>
        <p:spPr>
          <a:xfrm>
            <a:off x="827313" y="2050136"/>
            <a:ext cx="845112" cy="84511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MAN</a:t>
            </a:r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이미지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5F92F7E6-42E9-4C25-9036-CDAD93611F86}"/>
              </a:ext>
            </a:extLst>
          </p:cNvPr>
          <p:cNvSpPr/>
          <p:nvPr/>
        </p:nvSpPr>
        <p:spPr>
          <a:xfrm>
            <a:off x="4416875" y="1884359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317774F4-7F95-4355-BC9C-2388F4DE1E54}"/>
              </a:ext>
            </a:extLst>
          </p:cNvPr>
          <p:cNvSpPr/>
          <p:nvPr/>
        </p:nvSpPr>
        <p:spPr>
          <a:xfrm>
            <a:off x="4806181" y="25591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8C15DAF4-8FD2-49CA-BAEB-94BC788EE0DA}"/>
              </a:ext>
            </a:extLst>
          </p:cNvPr>
          <p:cNvSpPr/>
          <p:nvPr/>
        </p:nvSpPr>
        <p:spPr>
          <a:xfrm>
            <a:off x="4022203" y="25591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Movie3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E40986C-0FDF-4C7F-87EA-57BCCEB46F39}"/>
              </a:ext>
            </a:extLst>
          </p:cNvPr>
          <p:cNvSpPr/>
          <p:nvPr/>
        </p:nvSpPr>
        <p:spPr>
          <a:xfrm>
            <a:off x="4430769" y="4141402"/>
            <a:ext cx="692768" cy="69276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Movie4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19027E9-B741-48ED-A2F3-84F62D63ED86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1672425" y="2472692"/>
            <a:ext cx="2095116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61AD05A-E59D-41A9-A8C3-8716791535BA}"/>
              </a:ext>
            </a:extLst>
          </p:cNvPr>
          <p:cNvSpPr/>
          <p:nvPr/>
        </p:nvSpPr>
        <p:spPr>
          <a:xfrm>
            <a:off x="3948029" y="1805930"/>
            <a:ext cx="1650758" cy="1623070"/>
          </a:xfrm>
          <a:prstGeom prst="round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CD3072D-C541-46B1-8D2A-EFE1A7980043}"/>
              </a:ext>
            </a:extLst>
          </p:cNvPr>
          <p:cNvSpPr txBox="1"/>
          <p:nvPr/>
        </p:nvSpPr>
        <p:spPr>
          <a:xfrm>
            <a:off x="3787170" y="1447907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Similar movies</a:t>
            </a:r>
            <a:endParaRPr lang="ko-KR" altLang="en-US" sz="12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5A6270-3D88-4F70-9BFE-0141587FF731}"/>
              </a:ext>
            </a:extLst>
          </p:cNvPr>
          <p:cNvSpPr txBox="1"/>
          <p:nvPr/>
        </p:nvSpPr>
        <p:spPr>
          <a:xfrm>
            <a:off x="1876487" y="2066465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If you like these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AB43D1AA-D2D3-422D-B1A1-18D83C1387DC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1672425" y="2472692"/>
            <a:ext cx="2754599" cy="162119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F99EDD7-D9D3-4025-AAA6-09F19A6CF9B6}"/>
              </a:ext>
            </a:extLst>
          </p:cNvPr>
          <p:cNvCxnSpPr>
            <a:cxnSpLocks/>
            <a:stCxn id="39" idx="2"/>
            <a:endCxn id="37" idx="0"/>
          </p:cNvCxnSpPr>
          <p:nvPr/>
        </p:nvCxnSpPr>
        <p:spPr>
          <a:xfrm>
            <a:off x="4773408" y="3429000"/>
            <a:ext cx="3745" cy="712402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61EB043-B9A9-4C77-BC8C-E5DFE7DE33BC}"/>
              </a:ext>
            </a:extLst>
          </p:cNvPr>
          <p:cNvSpPr txBox="1"/>
          <p:nvPr/>
        </p:nvSpPr>
        <p:spPr>
          <a:xfrm>
            <a:off x="4694347" y="3726352"/>
            <a:ext cx="1032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Similar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2E1F82E-A307-4527-A56C-0B6B32B8DB6C}"/>
              </a:ext>
            </a:extLst>
          </p:cNvPr>
          <p:cNvSpPr txBox="1"/>
          <p:nvPr/>
        </p:nvSpPr>
        <p:spPr>
          <a:xfrm rot="1946687">
            <a:off x="1527024" y="3156623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You would also like this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482E526-6721-40D6-AFA6-4B72586C9491}"/>
              </a:ext>
            </a:extLst>
          </p:cNvPr>
          <p:cNvSpPr/>
          <p:nvPr/>
        </p:nvSpPr>
        <p:spPr>
          <a:xfrm>
            <a:off x="6104923" y="2202536"/>
            <a:ext cx="845112" cy="84511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MAN</a:t>
            </a:r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이미지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CD63AC83-38C5-45CB-9489-77868031A3D0}"/>
              </a:ext>
            </a:extLst>
          </p:cNvPr>
          <p:cNvSpPr/>
          <p:nvPr/>
        </p:nvSpPr>
        <p:spPr>
          <a:xfrm>
            <a:off x="9694485" y="2036759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0272899-433D-4AC3-93E6-363C6961296A}"/>
              </a:ext>
            </a:extLst>
          </p:cNvPr>
          <p:cNvSpPr/>
          <p:nvPr/>
        </p:nvSpPr>
        <p:spPr>
          <a:xfrm>
            <a:off x="10083791" y="27115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BA5E581E-16BE-40D4-8A1A-FB07C1F78459}"/>
              </a:ext>
            </a:extLst>
          </p:cNvPr>
          <p:cNvSpPr/>
          <p:nvPr/>
        </p:nvSpPr>
        <p:spPr>
          <a:xfrm>
            <a:off x="9299813" y="27115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Movie3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3A3358F9-EA0D-4688-97D6-EB96326D36DE}"/>
              </a:ext>
            </a:extLst>
          </p:cNvPr>
          <p:cNvSpPr/>
          <p:nvPr/>
        </p:nvSpPr>
        <p:spPr>
          <a:xfrm>
            <a:off x="9708379" y="4293802"/>
            <a:ext cx="692768" cy="69276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Movie4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79B4966D-BBC7-4945-BB41-49720444FE65}"/>
              </a:ext>
            </a:extLst>
          </p:cNvPr>
          <p:cNvCxnSpPr>
            <a:cxnSpLocks/>
            <a:stCxn id="54" idx="6"/>
          </p:cNvCxnSpPr>
          <p:nvPr/>
        </p:nvCxnSpPr>
        <p:spPr>
          <a:xfrm>
            <a:off x="6950035" y="2625092"/>
            <a:ext cx="2095116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DA74090A-A853-4DC4-82D9-521DD544286A}"/>
              </a:ext>
            </a:extLst>
          </p:cNvPr>
          <p:cNvSpPr/>
          <p:nvPr/>
        </p:nvSpPr>
        <p:spPr>
          <a:xfrm>
            <a:off x="9225639" y="1958330"/>
            <a:ext cx="1650758" cy="1623070"/>
          </a:xfrm>
          <a:prstGeom prst="round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419F3D3-C9B8-401D-9A40-6A806D4456B2}"/>
              </a:ext>
            </a:extLst>
          </p:cNvPr>
          <p:cNvSpPr txBox="1"/>
          <p:nvPr/>
        </p:nvSpPr>
        <p:spPr>
          <a:xfrm>
            <a:off x="9064780" y="1600307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Similar movies</a:t>
            </a:r>
            <a:endParaRPr lang="ko-KR" altLang="en-US" sz="120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5A2DB44-E74D-45AA-B8E7-0B2F8378F5B8}"/>
              </a:ext>
            </a:extLst>
          </p:cNvPr>
          <p:cNvSpPr txBox="1"/>
          <p:nvPr/>
        </p:nvSpPr>
        <p:spPr>
          <a:xfrm>
            <a:off x="7154097" y="2218865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If you like these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580B81CC-DADF-46EE-BCC9-EDC64E9F5E62}"/>
              </a:ext>
            </a:extLst>
          </p:cNvPr>
          <p:cNvCxnSpPr>
            <a:cxnSpLocks/>
            <a:stCxn id="54" idx="6"/>
          </p:cNvCxnSpPr>
          <p:nvPr/>
        </p:nvCxnSpPr>
        <p:spPr>
          <a:xfrm>
            <a:off x="6950035" y="2625092"/>
            <a:ext cx="2754599" cy="1621199"/>
          </a:xfrm>
          <a:prstGeom prst="straightConnector1">
            <a:avLst/>
          </a:prstGeom>
          <a:ln w="38100">
            <a:solidFill>
              <a:srgbClr val="D848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B90CFBA6-A2FB-4E4F-81EA-466296820A1C}"/>
              </a:ext>
            </a:extLst>
          </p:cNvPr>
          <p:cNvCxnSpPr>
            <a:cxnSpLocks/>
            <a:stCxn id="60" idx="2"/>
            <a:endCxn id="58" idx="0"/>
          </p:cNvCxnSpPr>
          <p:nvPr/>
        </p:nvCxnSpPr>
        <p:spPr>
          <a:xfrm>
            <a:off x="10051018" y="3581400"/>
            <a:ext cx="3745" cy="712402"/>
          </a:xfrm>
          <a:prstGeom prst="line">
            <a:avLst/>
          </a:prstGeom>
          <a:ln w="38100">
            <a:solidFill>
              <a:srgbClr val="D84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B01A12A6-6286-4FBC-AA5C-8BCF9C82608C}"/>
              </a:ext>
            </a:extLst>
          </p:cNvPr>
          <p:cNvSpPr txBox="1"/>
          <p:nvPr/>
        </p:nvSpPr>
        <p:spPr>
          <a:xfrm>
            <a:off x="9971957" y="3878752"/>
            <a:ext cx="103201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D84830"/>
                </a:solidFill>
              </a:rPr>
              <a:t>dissimilar</a:t>
            </a:r>
            <a:endParaRPr lang="ko-KR" altLang="en-US" sz="1200" b="1" dirty="0">
              <a:solidFill>
                <a:srgbClr val="D8483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EE2CFF7-37A5-4C2C-8F32-6A44C25DA0BD}"/>
              </a:ext>
            </a:extLst>
          </p:cNvPr>
          <p:cNvSpPr txBox="1"/>
          <p:nvPr/>
        </p:nvSpPr>
        <p:spPr>
          <a:xfrm rot="1946687">
            <a:off x="6804634" y="3309023"/>
            <a:ext cx="1960582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D84830"/>
                </a:solidFill>
              </a:rPr>
              <a:t>You would not like this</a:t>
            </a:r>
            <a:endParaRPr lang="ko-KR" altLang="en-US" sz="1200" b="1" dirty="0">
              <a:solidFill>
                <a:srgbClr val="D848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62306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줄무늬가 있는 오른쪽 3">
            <a:extLst>
              <a:ext uri="{FF2B5EF4-FFF2-40B4-BE49-F238E27FC236}">
                <a16:creationId xmlns:a16="http://schemas.microsoft.com/office/drawing/2014/main" id="{F6101207-C842-4A5B-B4DA-9CFB8B5FCAA9}"/>
              </a:ext>
            </a:extLst>
          </p:cNvPr>
          <p:cNvSpPr/>
          <p:nvPr/>
        </p:nvSpPr>
        <p:spPr>
          <a:xfrm>
            <a:off x="4826500" y="205265"/>
            <a:ext cx="3591785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87AEE49D-1040-4A7C-A4F3-56CA4CF61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41" y="260953"/>
            <a:ext cx="4733319" cy="756009"/>
          </a:xfrm>
        </p:spPr>
        <p:txBody>
          <a:bodyPr>
            <a:normAutofit/>
          </a:bodyPr>
          <a:lstStyle/>
          <a:p>
            <a:pPr algn="ctr"/>
            <a:r>
              <a:rPr lang="en-US" altLang="ko-KR" sz="3600" dirty="0"/>
              <a:t>Basic </a:t>
            </a:r>
            <a:r>
              <a:rPr lang="en-US" altLang="ko-KR" sz="3600" b="1" dirty="0"/>
              <a:t>Assumption</a:t>
            </a:r>
            <a:r>
              <a:rPr lang="en-US" altLang="ko-KR" sz="3600" dirty="0"/>
              <a:t> </a:t>
            </a:r>
            <a:r>
              <a:rPr lang="en-US" altLang="ko-KR" sz="3600" b="1" dirty="0"/>
              <a:t>2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4EA406E-4F1C-44B1-BEEF-6654A42BA904}"/>
              </a:ext>
            </a:extLst>
          </p:cNvPr>
          <p:cNvSpPr/>
          <p:nvPr/>
        </p:nvSpPr>
        <p:spPr>
          <a:xfrm>
            <a:off x="576691" y="1196598"/>
            <a:ext cx="10787996" cy="4031291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D580F540-39D7-40FF-A29B-40F76CEBFF3C}"/>
              </a:ext>
            </a:extLst>
          </p:cNvPr>
          <p:cNvSpPr txBox="1">
            <a:spLocks/>
          </p:cNvSpPr>
          <p:nvPr/>
        </p:nvSpPr>
        <p:spPr>
          <a:xfrm>
            <a:off x="5338274" y="260953"/>
            <a:ext cx="2570639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i="1" dirty="0"/>
              <a:t>corresponds to</a:t>
            </a:r>
            <a:endParaRPr lang="en-US" altLang="ko-KR" sz="2400" b="1" i="1" dirty="0"/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2CECB149-7C9D-4016-810D-258FC7253CC5}"/>
              </a:ext>
            </a:extLst>
          </p:cNvPr>
          <p:cNvSpPr txBox="1">
            <a:spLocks/>
          </p:cNvSpPr>
          <p:nvPr/>
        </p:nvSpPr>
        <p:spPr>
          <a:xfrm>
            <a:off x="8462160" y="348544"/>
            <a:ext cx="3267376" cy="75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b="1" dirty="0">
                <a:solidFill>
                  <a:srgbClr val="D84830"/>
                </a:solidFill>
              </a:rPr>
              <a:t>Contents-based</a:t>
            </a:r>
          </a:p>
          <a:p>
            <a:pPr algn="ctr"/>
            <a:r>
              <a:rPr lang="en-US" altLang="ko-KR" sz="3600" b="1" dirty="0">
                <a:solidFill>
                  <a:srgbClr val="D84830"/>
                </a:solidFill>
              </a:rPr>
              <a:t>Recommendation</a:t>
            </a: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43CC8C88-59FA-43CC-AFE3-4CD109B13F72}"/>
              </a:ext>
            </a:extLst>
          </p:cNvPr>
          <p:cNvSpPr/>
          <p:nvPr/>
        </p:nvSpPr>
        <p:spPr>
          <a:xfrm>
            <a:off x="827313" y="2050136"/>
            <a:ext cx="845112" cy="84511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MAN</a:t>
            </a:r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이미지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5F92F7E6-42E9-4C25-9036-CDAD93611F86}"/>
              </a:ext>
            </a:extLst>
          </p:cNvPr>
          <p:cNvSpPr/>
          <p:nvPr/>
        </p:nvSpPr>
        <p:spPr>
          <a:xfrm>
            <a:off x="4416875" y="1884359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317774F4-7F95-4355-BC9C-2388F4DE1E54}"/>
              </a:ext>
            </a:extLst>
          </p:cNvPr>
          <p:cNvSpPr/>
          <p:nvPr/>
        </p:nvSpPr>
        <p:spPr>
          <a:xfrm>
            <a:off x="4806181" y="25591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8C15DAF4-8FD2-49CA-BAEB-94BC788EE0DA}"/>
              </a:ext>
            </a:extLst>
          </p:cNvPr>
          <p:cNvSpPr/>
          <p:nvPr/>
        </p:nvSpPr>
        <p:spPr>
          <a:xfrm>
            <a:off x="4022203" y="25591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Movie3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E40986C-0FDF-4C7F-87EA-57BCCEB46F39}"/>
              </a:ext>
            </a:extLst>
          </p:cNvPr>
          <p:cNvSpPr/>
          <p:nvPr/>
        </p:nvSpPr>
        <p:spPr>
          <a:xfrm>
            <a:off x="4430769" y="4141402"/>
            <a:ext cx="692768" cy="69276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Movie4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19027E9-B741-48ED-A2F3-84F62D63ED86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1672425" y="2472692"/>
            <a:ext cx="2095116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61AD05A-E59D-41A9-A8C3-8716791535BA}"/>
              </a:ext>
            </a:extLst>
          </p:cNvPr>
          <p:cNvSpPr/>
          <p:nvPr/>
        </p:nvSpPr>
        <p:spPr>
          <a:xfrm>
            <a:off x="3948029" y="1805930"/>
            <a:ext cx="1650758" cy="1623070"/>
          </a:xfrm>
          <a:prstGeom prst="round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CD3072D-C541-46B1-8D2A-EFE1A7980043}"/>
              </a:ext>
            </a:extLst>
          </p:cNvPr>
          <p:cNvSpPr txBox="1"/>
          <p:nvPr/>
        </p:nvSpPr>
        <p:spPr>
          <a:xfrm>
            <a:off x="3787170" y="1447907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Similar movies</a:t>
            </a:r>
            <a:endParaRPr lang="ko-KR" altLang="en-US" sz="12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5A6270-3D88-4F70-9BFE-0141587FF731}"/>
              </a:ext>
            </a:extLst>
          </p:cNvPr>
          <p:cNvSpPr txBox="1"/>
          <p:nvPr/>
        </p:nvSpPr>
        <p:spPr>
          <a:xfrm>
            <a:off x="1876487" y="2066465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If you like these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AB43D1AA-D2D3-422D-B1A1-18D83C1387DC}"/>
              </a:ext>
            </a:extLst>
          </p:cNvPr>
          <p:cNvCxnSpPr>
            <a:cxnSpLocks/>
            <a:stCxn id="33" idx="6"/>
          </p:cNvCxnSpPr>
          <p:nvPr/>
        </p:nvCxnSpPr>
        <p:spPr>
          <a:xfrm>
            <a:off x="1672425" y="2472692"/>
            <a:ext cx="2754599" cy="162119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F99EDD7-D9D3-4025-AAA6-09F19A6CF9B6}"/>
              </a:ext>
            </a:extLst>
          </p:cNvPr>
          <p:cNvCxnSpPr>
            <a:cxnSpLocks/>
            <a:stCxn id="39" idx="2"/>
            <a:endCxn id="37" idx="0"/>
          </p:cNvCxnSpPr>
          <p:nvPr/>
        </p:nvCxnSpPr>
        <p:spPr>
          <a:xfrm>
            <a:off x="4773408" y="3429000"/>
            <a:ext cx="3745" cy="712402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61EB043-B9A9-4C77-BC8C-E5DFE7DE33BC}"/>
              </a:ext>
            </a:extLst>
          </p:cNvPr>
          <p:cNvSpPr txBox="1"/>
          <p:nvPr/>
        </p:nvSpPr>
        <p:spPr>
          <a:xfrm>
            <a:off x="4694347" y="3726352"/>
            <a:ext cx="1032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Similar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2E1F82E-A307-4527-A56C-0B6B32B8DB6C}"/>
              </a:ext>
            </a:extLst>
          </p:cNvPr>
          <p:cNvSpPr txBox="1"/>
          <p:nvPr/>
        </p:nvSpPr>
        <p:spPr>
          <a:xfrm rot="1946687">
            <a:off x="1527024" y="3156623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You would also like this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482E526-6721-40D6-AFA6-4B72586C9491}"/>
              </a:ext>
            </a:extLst>
          </p:cNvPr>
          <p:cNvSpPr/>
          <p:nvPr/>
        </p:nvSpPr>
        <p:spPr>
          <a:xfrm>
            <a:off x="6104923" y="2202536"/>
            <a:ext cx="845112" cy="84511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MAN</a:t>
            </a:r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이미지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CD63AC83-38C5-45CB-9489-77868031A3D0}"/>
              </a:ext>
            </a:extLst>
          </p:cNvPr>
          <p:cNvSpPr/>
          <p:nvPr/>
        </p:nvSpPr>
        <p:spPr>
          <a:xfrm>
            <a:off x="9694485" y="2036759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Movie1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0272899-433D-4AC3-93E6-363C6961296A}"/>
              </a:ext>
            </a:extLst>
          </p:cNvPr>
          <p:cNvSpPr/>
          <p:nvPr/>
        </p:nvSpPr>
        <p:spPr>
          <a:xfrm>
            <a:off x="10083791" y="27115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Movie2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BA5E581E-16BE-40D4-8A1A-FB07C1F78459}"/>
              </a:ext>
            </a:extLst>
          </p:cNvPr>
          <p:cNvSpPr/>
          <p:nvPr/>
        </p:nvSpPr>
        <p:spPr>
          <a:xfrm>
            <a:off x="9299813" y="2711576"/>
            <a:ext cx="701172" cy="70117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Movie3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3A3358F9-EA0D-4688-97D6-EB96326D36DE}"/>
              </a:ext>
            </a:extLst>
          </p:cNvPr>
          <p:cNvSpPr/>
          <p:nvPr/>
        </p:nvSpPr>
        <p:spPr>
          <a:xfrm>
            <a:off x="9708379" y="4293802"/>
            <a:ext cx="692768" cy="69276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Movie4</a:t>
            </a:r>
          </a:p>
          <a:p>
            <a:pPr algn="ctr"/>
            <a:r>
              <a:rPr lang="en-US" altLang="ko-KR" sz="1050" dirty="0"/>
              <a:t>(</a:t>
            </a:r>
            <a:r>
              <a:rPr lang="ko-KR" altLang="en-US" sz="1050" dirty="0"/>
              <a:t>이미지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79B4966D-BBC7-4945-BB41-49720444FE65}"/>
              </a:ext>
            </a:extLst>
          </p:cNvPr>
          <p:cNvCxnSpPr>
            <a:cxnSpLocks/>
            <a:stCxn id="54" idx="6"/>
          </p:cNvCxnSpPr>
          <p:nvPr/>
        </p:nvCxnSpPr>
        <p:spPr>
          <a:xfrm>
            <a:off x="6950035" y="2625092"/>
            <a:ext cx="2095116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DA74090A-A853-4DC4-82D9-521DD544286A}"/>
              </a:ext>
            </a:extLst>
          </p:cNvPr>
          <p:cNvSpPr/>
          <p:nvPr/>
        </p:nvSpPr>
        <p:spPr>
          <a:xfrm>
            <a:off x="9225639" y="1958330"/>
            <a:ext cx="1650758" cy="1623070"/>
          </a:xfrm>
          <a:prstGeom prst="round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419F3D3-C9B8-401D-9A40-6A806D4456B2}"/>
              </a:ext>
            </a:extLst>
          </p:cNvPr>
          <p:cNvSpPr txBox="1"/>
          <p:nvPr/>
        </p:nvSpPr>
        <p:spPr>
          <a:xfrm>
            <a:off x="9064780" y="1600307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Similar movies</a:t>
            </a:r>
            <a:endParaRPr lang="ko-KR" altLang="en-US" sz="120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5A2DB44-E74D-45AA-B8E7-0B2F8378F5B8}"/>
              </a:ext>
            </a:extLst>
          </p:cNvPr>
          <p:cNvSpPr txBox="1"/>
          <p:nvPr/>
        </p:nvSpPr>
        <p:spPr>
          <a:xfrm>
            <a:off x="7154097" y="2218865"/>
            <a:ext cx="1960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1"/>
                </a:solidFill>
              </a:rPr>
              <a:t>If you like these</a:t>
            </a:r>
            <a:endParaRPr lang="ko-KR" altLang="en-US" sz="1200" b="1" dirty="0">
              <a:solidFill>
                <a:schemeClr val="accent1"/>
              </a:solidFill>
            </a:endParaRP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580B81CC-DADF-46EE-BCC9-EDC64E9F5E62}"/>
              </a:ext>
            </a:extLst>
          </p:cNvPr>
          <p:cNvCxnSpPr>
            <a:cxnSpLocks/>
            <a:stCxn id="54" idx="6"/>
          </p:cNvCxnSpPr>
          <p:nvPr/>
        </p:nvCxnSpPr>
        <p:spPr>
          <a:xfrm>
            <a:off x="6950035" y="2625092"/>
            <a:ext cx="2754599" cy="1621199"/>
          </a:xfrm>
          <a:prstGeom prst="straightConnector1">
            <a:avLst/>
          </a:prstGeom>
          <a:ln w="38100">
            <a:solidFill>
              <a:srgbClr val="D848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B90CFBA6-A2FB-4E4F-81EA-466296820A1C}"/>
              </a:ext>
            </a:extLst>
          </p:cNvPr>
          <p:cNvCxnSpPr>
            <a:cxnSpLocks/>
            <a:stCxn id="60" idx="2"/>
            <a:endCxn id="58" idx="0"/>
          </p:cNvCxnSpPr>
          <p:nvPr/>
        </p:nvCxnSpPr>
        <p:spPr>
          <a:xfrm>
            <a:off x="10051018" y="3581400"/>
            <a:ext cx="3745" cy="712402"/>
          </a:xfrm>
          <a:prstGeom prst="line">
            <a:avLst/>
          </a:prstGeom>
          <a:ln w="38100">
            <a:solidFill>
              <a:srgbClr val="D84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B01A12A6-6286-4FBC-AA5C-8BCF9C82608C}"/>
              </a:ext>
            </a:extLst>
          </p:cNvPr>
          <p:cNvSpPr txBox="1"/>
          <p:nvPr/>
        </p:nvSpPr>
        <p:spPr>
          <a:xfrm>
            <a:off x="9971957" y="3878752"/>
            <a:ext cx="103201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D84830"/>
                </a:solidFill>
              </a:rPr>
              <a:t>dissimilar</a:t>
            </a:r>
            <a:endParaRPr lang="ko-KR" altLang="en-US" sz="1200" b="1" dirty="0">
              <a:solidFill>
                <a:srgbClr val="D8483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EE2CFF7-37A5-4C2C-8F32-6A44C25DA0BD}"/>
              </a:ext>
            </a:extLst>
          </p:cNvPr>
          <p:cNvSpPr txBox="1"/>
          <p:nvPr/>
        </p:nvSpPr>
        <p:spPr>
          <a:xfrm rot="1946687">
            <a:off x="6804634" y="3309023"/>
            <a:ext cx="1960582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D84830"/>
                </a:solidFill>
              </a:rPr>
              <a:t>You would not like this</a:t>
            </a:r>
            <a:endParaRPr lang="ko-KR" altLang="en-US" sz="1200" b="1" dirty="0">
              <a:solidFill>
                <a:srgbClr val="D84830"/>
              </a:solidFill>
            </a:endParaRPr>
          </a:p>
        </p:txBody>
      </p:sp>
      <p:sp>
        <p:nvSpPr>
          <p:cNvPr id="68" name="제목 1">
            <a:extLst>
              <a:ext uri="{FF2B5EF4-FFF2-40B4-BE49-F238E27FC236}">
                <a16:creationId xmlns:a16="http://schemas.microsoft.com/office/drawing/2014/main" id="{6D3104CD-D67A-4F1B-9D0A-03CED3BB03A4}"/>
              </a:ext>
            </a:extLst>
          </p:cNvPr>
          <p:cNvSpPr txBox="1">
            <a:spLocks/>
          </p:cNvSpPr>
          <p:nvPr/>
        </p:nvSpPr>
        <p:spPr>
          <a:xfrm>
            <a:off x="5473039" y="5596351"/>
            <a:ext cx="5482703" cy="946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CQL : Cypher Query</a:t>
            </a:r>
          </a:p>
        </p:txBody>
      </p:sp>
      <p:pic>
        <p:nvPicPr>
          <p:cNvPr id="69" name="Picture 24" descr="Neo4j Brand - Neo4j Graph Data Platform">
            <a:extLst>
              <a:ext uri="{FF2B5EF4-FFF2-40B4-BE49-F238E27FC236}">
                <a16:creationId xmlns:a16="http://schemas.microsoft.com/office/drawing/2014/main" id="{91165809-DA7C-41EF-8FBD-9EE7F5FDD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420" y="5418883"/>
            <a:ext cx="2959440" cy="111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131363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7D28B568-11DD-4613-BA9D-62D475162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40" y="260953"/>
            <a:ext cx="9884889" cy="756009"/>
          </a:xfrm>
        </p:spPr>
        <p:txBody>
          <a:bodyPr>
            <a:normAutofit/>
          </a:bodyPr>
          <a:lstStyle/>
          <a:p>
            <a:pPr algn="ctr"/>
            <a:r>
              <a:rPr lang="en-US" altLang="ko-KR" sz="3600" b="1" dirty="0"/>
              <a:t>Recommendation 1 : Collaborative Filtering</a:t>
            </a:r>
          </a:p>
        </p:txBody>
      </p:sp>
      <p:pic>
        <p:nvPicPr>
          <p:cNvPr id="48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A7A9AAC7-D8E1-45C2-B9BF-B4A8D4E17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41" y="1267706"/>
            <a:ext cx="3565446" cy="1510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제목 1">
            <a:extLst>
              <a:ext uri="{FF2B5EF4-FFF2-40B4-BE49-F238E27FC236}">
                <a16:creationId xmlns:a16="http://schemas.microsoft.com/office/drawing/2014/main" id="{1BD90AAD-7B80-4CB1-840D-B8EE0F6FEEDB}"/>
              </a:ext>
            </a:extLst>
          </p:cNvPr>
          <p:cNvSpPr txBox="1">
            <a:spLocks/>
          </p:cNvSpPr>
          <p:nvPr/>
        </p:nvSpPr>
        <p:spPr>
          <a:xfrm>
            <a:off x="3165963" y="1549983"/>
            <a:ext cx="5482703" cy="946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Collaborative-filtering</a:t>
            </a:r>
          </a:p>
          <a:p>
            <a:pPr algn="ctr"/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Machine Learning Query</a:t>
            </a: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917CB35B-CC95-4262-BC64-FB1927D68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916218" flipH="1">
            <a:off x="8044516" y="2431610"/>
            <a:ext cx="2337200" cy="174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633CDDB9-6A3C-4365-BAA0-4E3648293CCD}"/>
              </a:ext>
            </a:extLst>
          </p:cNvPr>
          <p:cNvSpPr txBox="1"/>
          <p:nvPr/>
        </p:nvSpPr>
        <p:spPr>
          <a:xfrm>
            <a:off x="9985350" y="2844831"/>
            <a:ext cx="1626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i="1" dirty="0">
                <a:solidFill>
                  <a:srgbClr val="C00000"/>
                </a:solidFill>
              </a:rPr>
              <a:t>Detour !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BEF9427-9288-4AC3-9473-CD60A02306F6}"/>
              </a:ext>
            </a:extLst>
          </p:cNvPr>
          <p:cNvGrpSpPr/>
          <p:nvPr/>
        </p:nvGrpSpPr>
        <p:grpSpPr>
          <a:xfrm>
            <a:off x="5663844" y="4636723"/>
            <a:ext cx="1631390" cy="1686122"/>
            <a:chOff x="2980963" y="3850962"/>
            <a:chExt cx="1025902" cy="1078852"/>
          </a:xfrm>
        </p:grpSpPr>
        <p:pic>
          <p:nvPicPr>
            <p:cNvPr id="42" name="Picture 6">
              <a:extLst>
                <a:ext uri="{FF2B5EF4-FFF2-40B4-BE49-F238E27FC236}">
                  <a16:creationId xmlns:a16="http://schemas.microsoft.com/office/drawing/2014/main" id="{00DB7F31-050E-43D9-A29C-7AB9B6F7E9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803B268-673A-42CF-A83D-E1C94A0D9C79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29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524D8ACD-B3B2-4981-B8D0-BE57C99873CE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7F177DDE-D04A-46F4-9174-9E061807BCF9}"/>
              </a:ext>
            </a:extLst>
          </p:cNvPr>
          <p:cNvSpPr txBox="1"/>
          <p:nvPr/>
        </p:nvSpPr>
        <p:spPr>
          <a:xfrm>
            <a:off x="7545166" y="4787286"/>
            <a:ext cx="42545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Collaborative-filtering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algorithms</a:t>
            </a:r>
          </a:p>
        </p:txBody>
      </p:sp>
      <p:pic>
        <p:nvPicPr>
          <p:cNvPr id="53" name="Picture 4">
            <a:extLst>
              <a:ext uri="{FF2B5EF4-FFF2-40B4-BE49-F238E27FC236}">
                <a16:creationId xmlns:a16="http://schemas.microsoft.com/office/drawing/2014/main" id="{1DF5DED8-6D23-4D85-972A-C94628D52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733371" flipH="1">
            <a:off x="2797489" y="3223933"/>
            <a:ext cx="2669442" cy="1997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FF0D785F-2AEB-45D6-8FF5-07A3E9170693}"/>
              </a:ext>
            </a:extLst>
          </p:cNvPr>
          <p:cNvSpPr txBox="1"/>
          <p:nvPr/>
        </p:nvSpPr>
        <p:spPr>
          <a:xfrm>
            <a:off x="1681399" y="4481064"/>
            <a:ext cx="1626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i="1" dirty="0">
                <a:solidFill>
                  <a:srgbClr val="C00000"/>
                </a:solidFill>
              </a:rPr>
              <a:t>Return !</a:t>
            </a:r>
          </a:p>
        </p:txBody>
      </p:sp>
    </p:spTree>
    <p:extLst>
      <p:ext uri="{BB962C8B-B14F-4D97-AF65-F5344CB8AC3E}">
        <p14:creationId xmlns:p14="http://schemas.microsoft.com/office/powerpoint/2010/main" val="291702672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B338E2A-77CF-4400-98B9-7FFE46A2BAC9}"/>
              </a:ext>
            </a:extLst>
          </p:cNvPr>
          <p:cNvGrpSpPr/>
          <p:nvPr/>
        </p:nvGrpSpPr>
        <p:grpSpPr>
          <a:xfrm>
            <a:off x="191959" y="166323"/>
            <a:ext cx="1631390" cy="1686122"/>
            <a:chOff x="2980963" y="3850962"/>
            <a:chExt cx="1025902" cy="1078852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C4041A3F-38BD-41B1-88AA-193D786E2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663312-6B6E-4C06-A63D-0175E1843C0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29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770AC0-4053-4639-B463-BD7D86861C39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DAF19C0-7FAF-4E2B-BEB4-B1D1FF9C6012}"/>
              </a:ext>
            </a:extLst>
          </p:cNvPr>
          <p:cNvSpPr txBox="1"/>
          <p:nvPr/>
        </p:nvSpPr>
        <p:spPr>
          <a:xfrm>
            <a:off x="2073281" y="316886"/>
            <a:ext cx="42545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Collaborative-filtering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algorithms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EBD77968-3962-457D-9CF1-D1A4D7D15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1366041"/>
              </p:ext>
            </p:extLst>
          </p:nvPr>
        </p:nvGraphicFramePr>
        <p:xfrm>
          <a:off x="322693" y="2576530"/>
          <a:ext cx="2549332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4666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274666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rating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FLOAT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982493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B338E2A-77CF-4400-98B9-7FFE46A2BAC9}"/>
              </a:ext>
            </a:extLst>
          </p:cNvPr>
          <p:cNvGrpSpPr/>
          <p:nvPr/>
        </p:nvGrpSpPr>
        <p:grpSpPr>
          <a:xfrm>
            <a:off x="191959" y="166323"/>
            <a:ext cx="1631390" cy="1686122"/>
            <a:chOff x="2980963" y="3850962"/>
            <a:chExt cx="1025902" cy="1078852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C4041A3F-38BD-41B1-88AA-193D786E2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663312-6B6E-4C06-A63D-0175E1843C0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29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770AC0-4053-4639-B463-BD7D86861C39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DAF19C0-7FAF-4E2B-BEB4-B1D1FF9C6012}"/>
              </a:ext>
            </a:extLst>
          </p:cNvPr>
          <p:cNvSpPr txBox="1"/>
          <p:nvPr/>
        </p:nvSpPr>
        <p:spPr>
          <a:xfrm>
            <a:off x="2073281" y="316886"/>
            <a:ext cx="42545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Collaborative-filtering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algorithms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EBD77968-3962-457D-9CF1-D1A4D7D15D3C}"/>
              </a:ext>
            </a:extLst>
          </p:cNvPr>
          <p:cNvGraphicFramePr>
            <a:graphicFrameLocks noGrp="1"/>
          </p:cNvGraphicFramePr>
          <p:nvPr/>
        </p:nvGraphicFramePr>
        <p:xfrm>
          <a:off x="322693" y="2576530"/>
          <a:ext cx="2549332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4666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274666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rating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FLOAT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</a:tbl>
          </a:graphicData>
        </a:graphic>
      </p:graphicFrame>
      <p:sp>
        <p:nvSpPr>
          <p:cNvPr id="11" name="화살표: 줄무늬가 있는 오른쪽 10">
            <a:extLst>
              <a:ext uri="{FF2B5EF4-FFF2-40B4-BE49-F238E27FC236}">
                <a16:creationId xmlns:a16="http://schemas.microsoft.com/office/drawing/2014/main" id="{2104EEA1-C87C-4C0D-B2F3-138CF97A9630}"/>
              </a:ext>
            </a:extLst>
          </p:cNvPr>
          <p:cNvSpPr/>
          <p:nvPr/>
        </p:nvSpPr>
        <p:spPr>
          <a:xfrm>
            <a:off x="3344078" y="2884518"/>
            <a:ext cx="1562204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4DE4-311F-44C7-A26F-069AE2E06073}"/>
              </a:ext>
            </a:extLst>
          </p:cNvPr>
          <p:cNvSpPr txBox="1"/>
          <p:nvPr/>
        </p:nvSpPr>
        <p:spPr>
          <a:xfrm>
            <a:off x="3467335" y="3133544"/>
            <a:ext cx="123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 err="1"/>
              <a:t>Pivotized</a:t>
            </a:r>
            <a:endParaRPr lang="ko-KR" altLang="en-US" b="1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50F12B-0F75-4C08-9BC5-0A8D330D21F0}"/>
              </a:ext>
            </a:extLst>
          </p:cNvPr>
          <p:cNvSpPr txBox="1"/>
          <p:nvPr/>
        </p:nvSpPr>
        <p:spPr>
          <a:xfrm>
            <a:off x="4852348" y="1648424"/>
            <a:ext cx="2298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NULL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 0</a:t>
            </a:r>
            <a:endParaRPr lang="en-US" altLang="ko-KR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21" name="표 4">
            <a:extLst>
              <a:ext uri="{FF2B5EF4-FFF2-40B4-BE49-F238E27FC236}">
                <a16:creationId xmlns:a16="http://schemas.microsoft.com/office/drawing/2014/main" id="{0D1A6221-6E72-4B01-A91C-6A53475BE838}"/>
              </a:ext>
            </a:extLst>
          </p:cNvPr>
          <p:cNvGraphicFramePr>
            <a:graphicFrameLocks noGrp="1"/>
          </p:cNvGraphicFramePr>
          <p:nvPr/>
        </p:nvGraphicFramePr>
        <p:xfrm>
          <a:off x="5378335" y="2124551"/>
          <a:ext cx="5861165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5365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3790193401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3479406256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2613578243"/>
                    </a:ext>
                  </a:extLst>
                </a:gridCol>
              </a:tblGrid>
              <a:tr h="5585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PIVOT</a:t>
                      </a:r>
                    </a:p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TABLE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user_1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user_2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user_last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sz="1800" b="1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movie_2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movie_3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2176184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err="1"/>
                        <a:t>movie_last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085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5853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dirty="0"/>
              <a:t>Basic Assumptions 1</a:t>
            </a:r>
          </a:p>
        </p:txBody>
      </p:sp>
      <p:sp>
        <p:nvSpPr>
          <p:cNvPr id="8" name="Google Shape;148;p17">
            <a:extLst>
              <a:ext uri="{FF2B5EF4-FFF2-40B4-BE49-F238E27FC236}">
                <a16:creationId xmlns:a16="http://schemas.microsoft.com/office/drawing/2014/main" id="{9EED1300-FC25-4120-B63B-3D81980DBBBA}"/>
              </a:ext>
            </a:extLst>
          </p:cNvPr>
          <p:cNvSpPr/>
          <p:nvPr/>
        </p:nvSpPr>
        <p:spPr>
          <a:xfrm>
            <a:off x="519816" y="1323975"/>
            <a:ext cx="11214984" cy="521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sz="2400" b="1" dirty="0">
                <a:solidFill>
                  <a:schemeClr val="dk1"/>
                </a:solidFill>
              </a:rPr>
              <a:t>Those </a:t>
            </a:r>
            <a:r>
              <a:rPr lang="en-US" sz="2400" b="1" dirty="0">
                <a:solidFill>
                  <a:schemeClr val="dk2"/>
                </a:solidFill>
              </a:rPr>
              <a:t>who have similar preferences</a:t>
            </a:r>
            <a:r>
              <a:rPr lang="en-US" sz="2400" b="1" dirty="0">
                <a:solidFill>
                  <a:schemeClr val="dk1"/>
                </a:solidFill>
              </a:rPr>
              <a:t> to movies would leave </a:t>
            </a:r>
            <a:br>
              <a:rPr lang="en-US" sz="2400" b="1" dirty="0">
                <a:solidFill>
                  <a:schemeClr val="dk1"/>
                </a:solidFill>
              </a:rPr>
            </a:br>
            <a:r>
              <a:rPr lang="en-US" sz="2400" b="1" dirty="0">
                <a:solidFill>
                  <a:schemeClr val="dk1"/>
                </a:solidFill>
              </a:rPr>
              <a:t>similar rates on specific movies</a:t>
            </a:r>
            <a:br>
              <a:rPr lang="en-US" sz="2400" b="1" dirty="0">
                <a:solidFill>
                  <a:schemeClr val="dk1"/>
                </a:solidFill>
              </a:rPr>
            </a:b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lang="en-US" sz="2400" b="1" dirty="0">
              <a:solidFill>
                <a:schemeClr val="dk1"/>
              </a:solidFill>
            </a:endParaRPr>
          </a:p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lang="ko-KR" altLang="en-US" sz="2400" b="1" dirty="0">
              <a:solidFill>
                <a:schemeClr val="dk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CEB964C-4247-4C26-9E56-56BB00F209A0}"/>
              </a:ext>
            </a:extLst>
          </p:cNvPr>
          <p:cNvSpPr/>
          <p:nvPr/>
        </p:nvSpPr>
        <p:spPr>
          <a:xfrm>
            <a:off x="2276475" y="2733675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 1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09F592A-C03C-4D56-AC3A-F3CD587C3F5A}"/>
              </a:ext>
            </a:extLst>
          </p:cNvPr>
          <p:cNvSpPr/>
          <p:nvPr/>
        </p:nvSpPr>
        <p:spPr>
          <a:xfrm>
            <a:off x="2276475" y="4637129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 2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2DA536F-0001-4EBF-B183-F8C6346AC269}"/>
              </a:ext>
            </a:extLst>
          </p:cNvPr>
          <p:cNvSpPr/>
          <p:nvPr/>
        </p:nvSpPr>
        <p:spPr>
          <a:xfrm>
            <a:off x="7533529" y="3625933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NEW</a:t>
            </a:r>
          </a:p>
          <a:p>
            <a:pPr algn="ctr"/>
            <a:r>
              <a:rPr lang="en-US" altLang="ko-KR" dirty="0"/>
              <a:t>Movie4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7D7A131-99C8-47B6-9C0F-70E448B041C5}"/>
              </a:ext>
            </a:extLst>
          </p:cNvPr>
          <p:cNvSpPr txBox="1"/>
          <p:nvPr/>
        </p:nvSpPr>
        <p:spPr>
          <a:xfrm>
            <a:off x="9974684" y="2916972"/>
            <a:ext cx="1581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1"/>
                </a:solidFill>
              </a:rPr>
              <a:t>LIKE</a:t>
            </a:r>
          </a:p>
          <a:p>
            <a:r>
              <a:rPr lang="en-US" altLang="ko-KR" sz="2400" b="1" dirty="0">
                <a:solidFill>
                  <a:srgbClr val="F17373"/>
                </a:solidFill>
              </a:rPr>
              <a:t>DISLIKE</a:t>
            </a:r>
            <a:endParaRPr lang="ko-KR" altLang="en-US" sz="2400" b="1" dirty="0">
              <a:solidFill>
                <a:srgbClr val="F17373"/>
              </a:solidFill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C446F15E-FA52-4BC2-8EF0-61EFD25C21D7}"/>
              </a:ext>
            </a:extLst>
          </p:cNvPr>
          <p:cNvCxnSpPr>
            <a:cxnSpLocks/>
            <a:stCxn id="15" idx="6"/>
            <a:endCxn id="21" idx="2"/>
          </p:cNvCxnSpPr>
          <p:nvPr/>
        </p:nvCxnSpPr>
        <p:spPr>
          <a:xfrm>
            <a:off x="3667125" y="3429000"/>
            <a:ext cx="3866404" cy="892258"/>
          </a:xfrm>
          <a:prstGeom prst="straightConnector1">
            <a:avLst/>
          </a:prstGeom>
          <a:ln w="38100">
            <a:solidFill>
              <a:srgbClr val="D848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5D6EE4B-7123-443F-946E-74BBD92A8E0A}"/>
              </a:ext>
            </a:extLst>
          </p:cNvPr>
          <p:cNvSpPr txBox="1"/>
          <p:nvPr/>
        </p:nvSpPr>
        <p:spPr>
          <a:xfrm rot="797271">
            <a:off x="4097663" y="3383292"/>
            <a:ext cx="322619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D84830"/>
                </a:solidFill>
              </a:rPr>
              <a:t>If the other dislikes</a:t>
            </a:r>
            <a:endParaRPr lang="ko-KR" altLang="en-US" b="1" dirty="0">
              <a:solidFill>
                <a:srgbClr val="D84830"/>
              </a:solidFill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1C8108-798D-471D-B19A-D5F551CD063F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3667125" y="4571807"/>
            <a:ext cx="3866404" cy="760647"/>
          </a:xfrm>
          <a:prstGeom prst="straightConnector1">
            <a:avLst/>
          </a:prstGeom>
          <a:ln w="38100">
            <a:solidFill>
              <a:srgbClr val="D848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A473E3F-209E-4CA7-A9B2-21579616320F}"/>
              </a:ext>
            </a:extLst>
          </p:cNvPr>
          <p:cNvSpPr txBox="1"/>
          <p:nvPr/>
        </p:nvSpPr>
        <p:spPr>
          <a:xfrm rot="20976997">
            <a:off x="3991282" y="5104840"/>
            <a:ext cx="322619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D84830"/>
                </a:solidFill>
              </a:rPr>
              <a:t>You would also dislike</a:t>
            </a:r>
            <a:endParaRPr lang="ko-KR" altLang="en-US" b="1" dirty="0">
              <a:solidFill>
                <a:srgbClr val="D848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8423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B338E2A-77CF-4400-98B9-7FFE46A2BAC9}"/>
              </a:ext>
            </a:extLst>
          </p:cNvPr>
          <p:cNvGrpSpPr/>
          <p:nvPr/>
        </p:nvGrpSpPr>
        <p:grpSpPr>
          <a:xfrm>
            <a:off x="191959" y="166323"/>
            <a:ext cx="1631390" cy="1686122"/>
            <a:chOff x="2980963" y="3850962"/>
            <a:chExt cx="1025902" cy="1078852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C4041A3F-38BD-41B1-88AA-193D786E2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663312-6B6E-4C06-A63D-0175E1843C0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29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770AC0-4053-4639-B463-BD7D86861C39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DAF19C0-7FAF-4E2B-BEB4-B1D1FF9C6012}"/>
              </a:ext>
            </a:extLst>
          </p:cNvPr>
          <p:cNvSpPr txBox="1"/>
          <p:nvPr/>
        </p:nvSpPr>
        <p:spPr>
          <a:xfrm>
            <a:off x="2073281" y="316886"/>
            <a:ext cx="42545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Collaborative-filtering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algorithms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EBD77968-3962-457D-9CF1-D1A4D7D15D3C}"/>
              </a:ext>
            </a:extLst>
          </p:cNvPr>
          <p:cNvGraphicFramePr>
            <a:graphicFrameLocks noGrp="1"/>
          </p:cNvGraphicFramePr>
          <p:nvPr/>
        </p:nvGraphicFramePr>
        <p:xfrm>
          <a:off x="322693" y="2576530"/>
          <a:ext cx="2549332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4666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274666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rating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FLOAT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</a:tbl>
          </a:graphicData>
        </a:graphic>
      </p:graphicFrame>
      <p:sp>
        <p:nvSpPr>
          <p:cNvPr id="11" name="화살표: 줄무늬가 있는 오른쪽 10">
            <a:extLst>
              <a:ext uri="{FF2B5EF4-FFF2-40B4-BE49-F238E27FC236}">
                <a16:creationId xmlns:a16="http://schemas.microsoft.com/office/drawing/2014/main" id="{2104EEA1-C87C-4C0D-B2F3-138CF97A9630}"/>
              </a:ext>
            </a:extLst>
          </p:cNvPr>
          <p:cNvSpPr/>
          <p:nvPr/>
        </p:nvSpPr>
        <p:spPr>
          <a:xfrm>
            <a:off x="3344078" y="2884518"/>
            <a:ext cx="1562204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4DE4-311F-44C7-A26F-069AE2E06073}"/>
              </a:ext>
            </a:extLst>
          </p:cNvPr>
          <p:cNvSpPr txBox="1"/>
          <p:nvPr/>
        </p:nvSpPr>
        <p:spPr>
          <a:xfrm>
            <a:off x="3467335" y="3133544"/>
            <a:ext cx="123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 err="1"/>
              <a:t>Pivotized</a:t>
            </a:r>
            <a:endParaRPr lang="ko-KR" altLang="en-US" b="1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50F12B-0F75-4C08-9BC5-0A8D330D21F0}"/>
              </a:ext>
            </a:extLst>
          </p:cNvPr>
          <p:cNvSpPr txBox="1"/>
          <p:nvPr/>
        </p:nvSpPr>
        <p:spPr>
          <a:xfrm>
            <a:off x="4852348" y="1648424"/>
            <a:ext cx="2298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NULL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 0</a:t>
            </a:r>
            <a:endParaRPr lang="en-US" altLang="ko-KR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21" name="표 4">
            <a:extLst>
              <a:ext uri="{FF2B5EF4-FFF2-40B4-BE49-F238E27FC236}">
                <a16:creationId xmlns:a16="http://schemas.microsoft.com/office/drawing/2014/main" id="{0D1A6221-6E72-4B01-A91C-6A53475BE8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832745"/>
              </p:ext>
            </p:extLst>
          </p:nvPr>
        </p:nvGraphicFramePr>
        <p:xfrm>
          <a:off x="5378335" y="2124551"/>
          <a:ext cx="5861165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5365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3790193401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3479406256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2613578243"/>
                    </a:ext>
                  </a:extLst>
                </a:gridCol>
              </a:tblGrid>
              <a:tr h="5585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PIVOT</a:t>
                      </a:r>
                    </a:p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TABLE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user_1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user_2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user_last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sz="1800" b="1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movie_2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movie_3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2176184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err="1"/>
                        <a:t>movie_last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085010"/>
                  </a:ext>
                </a:extLst>
              </a:tr>
            </a:tbl>
          </a:graphicData>
        </a:graphic>
      </p:graphicFrame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77A522A-C246-447F-96D2-753123D8B6D5}"/>
              </a:ext>
            </a:extLst>
          </p:cNvPr>
          <p:cNvSpPr/>
          <p:nvPr/>
        </p:nvSpPr>
        <p:spPr>
          <a:xfrm>
            <a:off x="9772650" y="1932908"/>
            <a:ext cx="1485900" cy="2839118"/>
          </a:xfrm>
          <a:prstGeom prst="roundRect">
            <a:avLst/>
          </a:prstGeom>
          <a:noFill/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8C163-71F7-4D27-B083-6EED5834349C}"/>
              </a:ext>
            </a:extLst>
          </p:cNvPr>
          <p:cNvSpPr txBox="1"/>
          <p:nvPr/>
        </p:nvSpPr>
        <p:spPr>
          <a:xfrm>
            <a:off x="9772650" y="1504950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New User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30769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B338E2A-77CF-4400-98B9-7FFE46A2BAC9}"/>
              </a:ext>
            </a:extLst>
          </p:cNvPr>
          <p:cNvGrpSpPr/>
          <p:nvPr/>
        </p:nvGrpSpPr>
        <p:grpSpPr>
          <a:xfrm>
            <a:off x="191959" y="166323"/>
            <a:ext cx="1631390" cy="1686122"/>
            <a:chOff x="2980963" y="3850962"/>
            <a:chExt cx="1025902" cy="1078852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C4041A3F-38BD-41B1-88AA-193D786E2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663312-6B6E-4C06-A63D-0175E1843C0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29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770AC0-4053-4639-B463-BD7D86861C39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DAF19C0-7FAF-4E2B-BEB4-B1D1FF9C6012}"/>
              </a:ext>
            </a:extLst>
          </p:cNvPr>
          <p:cNvSpPr txBox="1"/>
          <p:nvPr/>
        </p:nvSpPr>
        <p:spPr>
          <a:xfrm>
            <a:off x="2073281" y="316886"/>
            <a:ext cx="42545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Collaborative-filtering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algorithms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EBD77968-3962-457D-9CF1-D1A4D7D15D3C}"/>
              </a:ext>
            </a:extLst>
          </p:cNvPr>
          <p:cNvGraphicFramePr>
            <a:graphicFrameLocks noGrp="1"/>
          </p:cNvGraphicFramePr>
          <p:nvPr/>
        </p:nvGraphicFramePr>
        <p:xfrm>
          <a:off x="322693" y="2576530"/>
          <a:ext cx="2549332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4666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274666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rating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FLOAT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</a:tbl>
          </a:graphicData>
        </a:graphic>
      </p:graphicFrame>
      <p:sp>
        <p:nvSpPr>
          <p:cNvPr id="11" name="화살표: 줄무늬가 있는 오른쪽 10">
            <a:extLst>
              <a:ext uri="{FF2B5EF4-FFF2-40B4-BE49-F238E27FC236}">
                <a16:creationId xmlns:a16="http://schemas.microsoft.com/office/drawing/2014/main" id="{2104EEA1-C87C-4C0D-B2F3-138CF97A9630}"/>
              </a:ext>
            </a:extLst>
          </p:cNvPr>
          <p:cNvSpPr/>
          <p:nvPr/>
        </p:nvSpPr>
        <p:spPr>
          <a:xfrm>
            <a:off x="3344078" y="2884518"/>
            <a:ext cx="1562204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4DE4-311F-44C7-A26F-069AE2E06073}"/>
              </a:ext>
            </a:extLst>
          </p:cNvPr>
          <p:cNvSpPr txBox="1"/>
          <p:nvPr/>
        </p:nvSpPr>
        <p:spPr>
          <a:xfrm>
            <a:off x="3467335" y="3133544"/>
            <a:ext cx="123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 err="1"/>
              <a:t>Pivotized</a:t>
            </a:r>
            <a:endParaRPr lang="ko-KR" altLang="en-US" b="1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50F12B-0F75-4C08-9BC5-0A8D330D21F0}"/>
              </a:ext>
            </a:extLst>
          </p:cNvPr>
          <p:cNvSpPr txBox="1"/>
          <p:nvPr/>
        </p:nvSpPr>
        <p:spPr>
          <a:xfrm>
            <a:off x="4852348" y="1648424"/>
            <a:ext cx="2298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NULL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 0</a:t>
            </a:r>
            <a:endParaRPr lang="en-US" altLang="ko-KR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E2B301-E76D-4772-9A0C-2BFF6C94F7C4}"/>
              </a:ext>
            </a:extLst>
          </p:cNvPr>
          <p:cNvSpPr txBox="1"/>
          <p:nvPr/>
        </p:nvSpPr>
        <p:spPr>
          <a:xfrm>
            <a:off x="6250875" y="5178799"/>
            <a:ext cx="983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SVD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1998291-B397-43EA-96EA-583D181FBB83}"/>
              </a:ext>
            </a:extLst>
          </p:cNvPr>
          <p:cNvSpPr/>
          <p:nvPr/>
        </p:nvSpPr>
        <p:spPr>
          <a:xfrm>
            <a:off x="6250875" y="5112914"/>
            <a:ext cx="983952" cy="593434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F74007-F3E2-4651-B5F8-BCF47EEFFA5B}"/>
              </a:ext>
            </a:extLst>
          </p:cNvPr>
          <p:cNvSpPr txBox="1"/>
          <p:nvPr/>
        </p:nvSpPr>
        <p:spPr>
          <a:xfrm>
            <a:off x="7150535" y="5209576"/>
            <a:ext cx="3514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Extracting Latent Factors</a:t>
            </a:r>
            <a:endParaRPr lang="en-US" altLang="ko-KR" sz="2000" dirty="0"/>
          </a:p>
        </p:txBody>
      </p:sp>
      <p:graphicFrame>
        <p:nvGraphicFramePr>
          <p:cNvPr id="22" name="표 4">
            <a:extLst>
              <a:ext uri="{FF2B5EF4-FFF2-40B4-BE49-F238E27FC236}">
                <a16:creationId xmlns:a16="http://schemas.microsoft.com/office/drawing/2014/main" id="{AD5B4005-3266-41B0-BB72-E70FEA97D8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749376"/>
              </p:ext>
            </p:extLst>
          </p:nvPr>
        </p:nvGraphicFramePr>
        <p:xfrm>
          <a:off x="5378335" y="2124551"/>
          <a:ext cx="5861165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5365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3790193401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3479406256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2613578243"/>
                    </a:ext>
                  </a:extLst>
                </a:gridCol>
              </a:tblGrid>
              <a:tr h="5585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PIVOT</a:t>
                      </a:r>
                    </a:p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TABLE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user_1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user_2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user_last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sz="1800" b="1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movie_2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movie_3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2176184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err="1"/>
                        <a:t>movie_last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085010"/>
                  </a:ext>
                </a:extLst>
              </a:tr>
            </a:tbl>
          </a:graphicData>
        </a:graphic>
      </p:graphicFrame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C534AD0-7FA2-4976-B13C-8CEAF6FF90C4}"/>
              </a:ext>
            </a:extLst>
          </p:cNvPr>
          <p:cNvSpPr/>
          <p:nvPr/>
        </p:nvSpPr>
        <p:spPr>
          <a:xfrm>
            <a:off x="9772650" y="1932908"/>
            <a:ext cx="1485900" cy="2839118"/>
          </a:xfrm>
          <a:prstGeom prst="roundRect">
            <a:avLst/>
          </a:prstGeom>
          <a:noFill/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98257F5-C996-46FA-87CD-2835C1F5D6C9}"/>
              </a:ext>
            </a:extLst>
          </p:cNvPr>
          <p:cNvSpPr txBox="1"/>
          <p:nvPr/>
        </p:nvSpPr>
        <p:spPr>
          <a:xfrm>
            <a:off x="9772650" y="1504950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New User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50567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FF8ADB5-9412-4E28-B147-BC9CDD7FE6DF}"/>
              </a:ext>
            </a:extLst>
          </p:cNvPr>
          <p:cNvSpPr/>
          <p:nvPr/>
        </p:nvSpPr>
        <p:spPr>
          <a:xfrm>
            <a:off x="6804843" y="5926775"/>
            <a:ext cx="3388425" cy="48808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</a:schemeClr>
              </a:gs>
              <a:gs pos="50000">
                <a:schemeClr val="accent4">
                  <a:tint val="44500"/>
                  <a:satMod val="160000"/>
                </a:schemeClr>
              </a:gs>
              <a:gs pos="100000">
                <a:schemeClr val="accent4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B338E2A-77CF-4400-98B9-7FFE46A2BAC9}"/>
              </a:ext>
            </a:extLst>
          </p:cNvPr>
          <p:cNvGrpSpPr/>
          <p:nvPr/>
        </p:nvGrpSpPr>
        <p:grpSpPr>
          <a:xfrm>
            <a:off x="191959" y="166323"/>
            <a:ext cx="1631390" cy="1686122"/>
            <a:chOff x="2980963" y="3850962"/>
            <a:chExt cx="1025902" cy="1078852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C4041A3F-38BD-41B1-88AA-193D786E2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663312-6B6E-4C06-A63D-0175E1843C0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29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770AC0-4053-4639-B463-BD7D86861C39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DAF19C0-7FAF-4E2B-BEB4-B1D1FF9C6012}"/>
              </a:ext>
            </a:extLst>
          </p:cNvPr>
          <p:cNvSpPr txBox="1"/>
          <p:nvPr/>
        </p:nvSpPr>
        <p:spPr>
          <a:xfrm>
            <a:off x="2073281" y="316886"/>
            <a:ext cx="42545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Collaborative-filtering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algorithms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EBD77968-3962-457D-9CF1-D1A4D7D15D3C}"/>
              </a:ext>
            </a:extLst>
          </p:cNvPr>
          <p:cNvGraphicFramePr>
            <a:graphicFrameLocks noGrp="1"/>
          </p:cNvGraphicFramePr>
          <p:nvPr/>
        </p:nvGraphicFramePr>
        <p:xfrm>
          <a:off x="322693" y="2576530"/>
          <a:ext cx="2549332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4666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274666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rating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FLOAT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</a:tbl>
          </a:graphicData>
        </a:graphic>
      </p:graphicFrame>
      <p:sp>
        <p:nvSpPr>
          <p:cNvPr id="11" name="화살표: 줄무늬가 있는 오른쪽 10">
            <a:extLst>
              <a:ext uri="{FF2B5EF4-FFF2-40B4-BE49-F238E27FC236}">
                <a16:creationId xmlns:a16="http://schemas.microsoft.com/office/drawing/2014/main" id="{2104EEA1-C87C-4C0D-B2F3-138CF97A9630}"/>
              </a:ext>
            </a:extLst>
          </p:cNvPr>
          <p:cNvSpPr/>
          <p:nvPr/>
        </p:nvSpPr>
        <p:spPr>
          <a:xfrm>
            <a:off x="3344078" y="2884518"/>
            <a:ext cx="1562204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4DE4-311F-44C7-A26F-069AE2E06073}"/>
              </a:ext>
            </a:extLst>
          </p:cNvPr>
          <p:cNvSpPr txBox="1"/>
          <p:nvPr/>
        </p:nvSpPr>
        <p:spPr>
          <a:xfrm>
            <a:off x="3467335" y="3133544"/>
            <a:ext cx="123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 err="1"/>
              <a:t>Pivotized</a:t>
            </a:r>
            <a:endParaRPr lang="ko-KR" altLang="en-US" b="1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50F12B-0F75-4C08-9BC5-0A8D330D21F0}"/>
              </a:ext>
            </a:extLst>
          </p:cNvPr>
          <p:cNvSpPr txBox="1"/>
          <p:nvPr/>
        </p:nvSpPr>
        <p:spPr>
          <a:xfrm>
            <a:off x="4852348" y="1648424"/>
            <a:ext cx="2298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NULL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 0</a:t>
            </a:r>
            <a:endParaRPr lang="en-US" altLang="ko-KR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E2B301-E76D-4772-9A0C-2BFF6C94F7C4}"/>
              </a:ext>
            </a:extLst>
          </p:cNvPr>
          <p:cNvSpPr txBox="1"/>
          <p:nvPr/>
        </p:nvSpPr>
        <p:spPr>
          <a:xfrm>
            <a:off x="6250875" y="5178799"/>
            <a:ext cx="983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SVD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1998291-B397-43EA-96EA-583D181FBB83}"/>
              </a:ext>
            </a:extLst>
          </p:cNvPr>
          <p:cNvSpPr/>
          <p:nvPr/>
        </p:nvSpPr>
        <p:spPr>
          <a:xfrm>
            <a:off x="6250875" y="5112914"/>
            <a:ext cx="983952" cy="593434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F74007-F3E2-4651-B5F8-BCF47EEFFA5B}"/>
              </a:ext>
            </a:extLst>
          </p:cNvPr>
          <p:cNvSpPr txBox="1"/>
          <p:nvPr/>
        </p:nvSpPr>
        <p:spPr>
          <a:xfrm>
            <a:off x="7150535" y="5209576"/>
            <a:ext cx="3514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Extracting Latent Factors</a:t>
            </a:r>
            <a:endParaRPr lang="en-US" altLang="ko-KR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706821-5EF7-49EF-99A4-A74E6FFBDB89}"/>
              </a:ext>
            </a:extLst>
          </p:cNvPr>
          <p:cNvSpPr txBox="1"/>
          <p:nvPr/>
        </p:nvSpPr>
        <p:spPr>
          <a:xfrm>
            <a:off x="6804843" y="5986151"/>
            <a:ext cx="1482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/>
              <a:t>Prediction</a:t>
            </a:r>
            <a:endParaRPr lang="ko-KR" altLang="en-US" b="1" i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821E764-A1CC-42D5-971D-36D2E762B6A8}"/>
              </a:ext>
            </a:extLst>
          </p:cNvPr>
          <p:cNvSpPr txBox="1"/>
          <p:nvPr/>
        </p:nvSpPr>
        <p:spPr>
          <a:xfrm>
            <a:off x="8528716" y="5986151"/>
            <a:ext cx="1482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i="1" dirty="0">
                <a:solidFill>
                  <a:srgbClr val="C00000"/>
                </a:solidFill>
              </a:rPr>
              <a:t>0 </a:t>
            </a:r>
            <a:r>
              <a:rPr lang="en-US" altLang="ko-KR" i="1" dirty="0">
                <a:solidFill>
                  <a:srgbClr val="C00000"/>
                </a:solidFill>
                <a:sym typeface="Wingdings" panose="05000000000000000000" pitchFamily="2" charset="2"/>
              </a:rPr>
              <a:t> </a:t>
            </a:r>
            <a:r>
              <a:rPr lang="en-US" altLang="ko-KR" b="1" i="1" dirty="0">
                <a:solidFill>
                  <a:srgbClr val="C00000"/>
                </a:solidFill>
                <a:sym typeface="Wingdings" panose="05000000000000000000" pitchFamily="2" charset="2"/>
              </a:rPr>
              <a:t>rating</a:t>
            </a:r>
            <a:endParaRPr lang="ko-KR" altLang="en-US" b="1" i="1" dirty="0">
              <a:solidFill>
                <a:srgbClr val="C00000"/>
              </a:solidFill>
            </a:endParaRPr>
          </a:p>
        </p:txBody>
      </p:sp>
      <p:graphicFrame>
        <p:nvGraphicFramePr>
          <p:cNvPr id="22" name="표 4">
            <a:extLst>
              <a:ext uri="{FF2B5EF4-FFF2-40B4-BE49-F238E27FC236}">
                <a16:creationId xmlns:a16="http://schemas.microsoft.com/office/drawing/2014/main" id="{A26894BC-31E8-48C1-AC43-8DD69BE2E0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749376"/>
              </p:ext>
            </p:extLst>
          </p:nvPr>
        </p:nvGraphicFramePr>
        <p:xfrm>
          <a:off x="5378335" y="2124551"/>
          <a:ext cx="5861165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5365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3790193401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3479406256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2613578243"/>
                    </a:ext>
                  </a:extLst>
                </a:gridCol>
              </a:tblGrid>
              <a:tr h="5585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PIVOT</a:t>
                      </a:r>
                    </a:p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TABLE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user_1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user_2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user_last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sz="1800" b="1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movie_2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movie_3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2176184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err="1"/>
                        <a:t>movie_last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085010"/>
                  </a:ext>
                </a:extLst>
              </a:tr>
            </a:tbl>
          </a:graphicData>
        </a:graphic>
      </p:graphicFrame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0EAE90EB-81AB-4DE4-81BE-3E44B284FE03}"/>
              </a:ext>
            </a:extLst>
          </p:cNvPr>
          <p:cNvSpPr/>
          <p:nvPr/>
        </p:nvSpPr>
        <p:spPr>
          <a:xfrm>
            <a:off x="9772650" y="1932908"/>
            <a:ext cx="1485900" cy="2839118"/>
          </a:xfrm>
          <a:prstGeom prst="roundRect">
            <a:avLst/>
          </a:prstGeom>
          <a:noFill/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16E89A-6D06-402D-8800-BAF435DD43DD}"/>
              </a:ext>
            </a:extLst>
          </p:cNvPr>
          <p:cNvSpPr txBox="1"/>
          <p:nvPr/>
        </p:nvSpPr>
        <p:spPr>
          <a:xfrm>
            <a:off x="9772650" y="1504950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New User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50234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B338E2A-77CF-4400-98B9-7FFE46A2BAC9}"/>
              </a:ext>
            </a:extLst>
          </p:cNvPr>
          <p:cNvGrpSpPr/>
          <p:nvPr/>
        </p:nvGrpSpPr>
        <p:grpSpPr>
          <a:xfrm>
            <a:off x="191959" y="166323"/>
            <a:ext cx="1631390" cy="1686122"/>
            <a:chOff x="2980963" y="3850962"/>
            <a:chExt cx="1025902" cy="1078852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C4041A3F-38BD-41B1-88AA-193D786E2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663312-6B6E-4C06-A63D-0175E1843C0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29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770AC0-4053-4639-B463-BD7D86861C39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DAF19C0-7FAF-4E2B-BEB4-B1D1FF9C6012}"/>
              </a:ext>
            </a:extLst>
          </p:cNvPr>
          <p:cNvSpPr txBox="1"/>
          <p:nvPr/>
        </p:nvSpPr>
        <p:spPr>
          <a:xfrm>
            <a:off x="2073281" y="316886"/>
            <a:ext cx="42545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Collaborative-filtering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algorithms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EBD77968-3962-457D-9CF1-D1A4D7D15D3C}"/>
              </a:ext>
            </a:extLst>
          </p:cNvPr>
          <p:cNvGraphicFramePr>
            <a:graphicFrameLocks noGrp="1"/>
          </p:cNvGraphicFramePr>
          <p:nvPr/>
        </p:nvGraphicFramePr>
        <p:xfrm>
          <a:off x="322693" y="2576530"/>
          <a:ext cx="2549332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4666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274666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rating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FLOAT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</a:tbl>
          </a:graphicData>
        </a:graphic>
      </p:graphicFrame>
      <p:sp>
        <p:nvSpPr>
          <p:cNvPr id="11" name="화살표: 줄무늬가 있는 오른쪽 10">
            <a:extLst>
              <a:ext uri="{FF2B5EF4-FFF2-40B4-BE49-F238E27FC236}">
                <a16:creationId xmlns:a16="http://schemas.microsoft.com/office/drawing/2014/main" id="{2104EEA1-C87C-4C0D-B2F3-138CF97A9630}"/>
              </a:ext>
            </a:extLst>
          </p:cNvPr>
          <p:cNvSpPr/>
          <p:nvPr/>
        </p:nvSpPr>
        <p:spPr>
          <a:xfrm>
            <a:off x="3344078" y="2884518"/>
            <a:ext cx="1562204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4DE4-311F-44C7-A26F-069AE2E06073}"/>
              </a:ext>
            </a:extLst>
          </p:cNvPr>
          <p:cNvSpPr txBox="1"/>
          <p:nvPr/>
        </p:nvSpPr>
        <p:spPr>
          <a:xfrm>
            <a:off x="3467335" y="3133544"/>
            <a:ext cx="123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 err="1"/>
              <a:t>Pivotized</a:t>
            </a:r>
            <a:endParaRPr lang="ko-KR" altLang="en-US" b="1" i="1" dirty="0"/>
          </a:p>
        </p:txBody>
      </p:sp>
      <p:graphicFrame>
        <p:nvGraphicFramePr>
          <p:cNvPr id="13" name="표 4">
            <a:extLst>
              <a:ext uri="{FF2B5EF4-FFF2-40B4-BE49-F238E27FC236}">
                <a16:creationId xmlns:a16="http://schemas.microsoft.com/office/drawing/2014/main" id="{25378A9B-715E-4972-A7B9-97AC266902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620895"/>
              </p:ext>
            </p:extLst>
          </p:nvPr>
        </p:nvGraphicFramePr>
        <p:xfrm>
          <a:off x="5378335" y="2124551"/>
          <a:ext cx="5861165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5365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3790193401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3479406256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2613578243"/>
                    </a:ext>
                  </a:extLst>
                </a:gridCol>
              </a:tblGrid>
              <a:tr h="5585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PIVOT</a:t>
                      </a:r>
                    </a:p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TABLE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user_1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user_2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user_last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movie_2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movie_3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2176184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err="1"/>
                        <a:t>movie_last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08501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050F12B-0F75-4C08-9BC5-0A8D330D21F0}"/>
              </a:ext>
            </a:extLst>
          </p:cNvPr>
          <p:cNvSpPr txBox="1"/>
          <p:nvPr/>
        </p:nvSpPr>
        <p:spPr>
          <a:xfrm>
            <a:off x="4852348" y="1648424"/>
            <a:ext cx="2298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NULL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 0</a:t>
            </a:r>
            <a:endParaRPr lang="en-US" altLang="ko-KR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E2B301-E76D-4772-9A0C-2BFF6C94F7C4}"/>
              </a:ext>
            </a:extLst>
          </p:cNvPr>
          <p:cNvSpPr txBox="1"/>
          <p:nvPr/>
        </p:nvSpPr>
        <p:spPr>
          <a:xfrm>
            <a:off x="6250875" y="5178799"/>
            <a:ext cx="983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SVD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1998291-B397-43EA-96EA-583D181FBB83}"/>
              </a:ext>
            </a:extLst>
          </p:cNvPr>
          <p:cNvSpPr/>
          <p:nvPr/>
        </p:nvSpPr>
        <p:spPr>
          <a:xfrm>
            <a:off x="6250875" y="5112914"/>
            <a:ext cx="983952" cy="593434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F74007-F3E2-4651-B5F8-BCF47EEFFA5B}"/>
              </a:ext>
            </a:extLst>
          </p:cNvPr>
          <p:cNvSpPr txBox="1"/>
          <p:nvPr/>
        </p:nvSpPr>
        <p:spPr>
          <a:xfrm>
            <a:off x="7150535" y="5209576"/>
            <a:ext cx="3514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Extracting Latent Factors</a:t>
            </a:r>
            <a:endParaRPr lang="en-US" altLang="ko-KR" sz="2000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B169CC0-9333-4396-8840-D2F01F3C0ADE}"/>
              </a:ext>
            </a:extLst>
          </p:cNvPr>
          <p:cNvSpPr/>
          <p:nvPr/>
        </p:nvSpPr>
        <p:spPr>
          <a:xfrm>
            <a:off x="9772650" y="1932908"/>
            <a:ext cx="1485900" cy="2839118"/>
          </a:xfrm>
          <a:prstGeom prst="roundRect">
            <a:avLst/>
          </a:prstGeom>
          <a:noFill/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05BAF0-69DE-4929-8F38-A619BBE3305B}"/>
              </a:ext>
            </a:extLst>
          </p:cNvPr>
          <p:cNvSpPr txBox="1"/>
          <p:nvPr/>
        </p:nvSpPr>
        <p:spPr>
          <a:xfrm>
            <a:off x="9772650" y="1504950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New User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F03E1A5A-39D6-4AF3-8F64-DC392DA9512F}"/>
              </a:ext>
            </a:extLst>
          </p:cNvPr>
          <p:cNvSpPr/>
          <p:nvPr/>
        </p:nvSpPr>
        <p:spPr>
          <a:xfrm>
            <a:off x="6804843" y="5926775"/>
            <a:ext cx="3388425" cy="48808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</a:schemeClr>
              </a:gs>
              <a:gs pos="50000">
                <a:schemeClr val="accent4">
                  <a:tint val="44500"/>
                  <a:satMod val="160000"/>
                </a:schemeClr>
              </a:gs>
              <a:gs pos="100000">
                <a:schemeClr val="accent4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8CF58C2-9976-43E3-9736-2DFE2DC9DF81}"/>
              </a:ext>
            </a:extLst>
          </p:cNvPr>
          <p:cNvSpPr txBox="1"/>
          <p:nvPr/>
        </p:nvSpPr>
        <p:spPr>
          <a:xfrm>
            <a:off x="6804843" y="5986151"/>
            <a:ext cx="1482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/>
              <a:t>Prediction</a:t>
            </a:r>
            <a:endParaRPr lang="ko-KR" altLang="en-US" b="1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0BE33F-5027-49B9-92C4-24548E83935D}"/>
              </a:ext>
            </a:extLst>
          </p:cNvPr>
          <p:cNvSpPr txBox="1"/>
          <p:nvPr/>
        </p:nvSpPr>
        <p:spPr>
          <a:xfrm>
            <a:off x="8528716" y="5986151"/>
            <a:ext cx="1482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i="1" dirty="0">
                <a:solidFill>
                  <a:srgbClr val="C00000"/>
                </a:solidFill>
              </a:rPr>
              <a:t>0 </a:t>
            </a:r>
            <a:r>
              <a:rPr lang="en-US" altLang="ko-KR" i="1" dirty="0">
                <a:solidFill>
                  <a:srgbClr val="C00000"/>
                </a:solidFill>
                <a:sym typeface="Wingdings" panose="05000000000000000000" pitchFamily="2" charset="2"/>
              </a:rPr>
              <a:t> </a:t>
            </a:r>
            <a:r>
              <a:rPr lang="en-US" altLang="ko-KR" b="1" i="1" dirty="0">
                <a:solidFill>
                  <a:srgbClr val="C00000"/>
                </a:solidFill>
                <a:sym typeface="Wingdings" panose="05000000000000000000" pitchFamily="2" charset="2"/>
              </a:rPr>
              <a:t>rating</a:t>
            </a:r>
            <a:endParaRPr lang="ko-KR" altLang="en-US" b="1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19740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FB338E2A-77CF-4400-98B9-7FFE46A2BAC9}"/>
              </a:ext>
            </a:extLst>
          </p:cNvPr>
          <p:cNvGrpSpPr/>
          <p:nvPr/>
        </p:nvGrpSpPr>
        <p:grpSpPr>
          <a:xfrm>
            <a:off x="191959" y="166323"/>
            <a:ext cx="1631390" cy="1686122"/>
            <a:chOff x="2980963" y="3850962"/>
            <a:chExt cx="1025902" cy="1078852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C4041A3F-38BD-41B1-88AA-193D786E2B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663312-6B6E-4C06-A63D-0175E1843C02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295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770AC0-4053-4639-B463-BD7D86861C39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1D437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DAF19C0-7FAF-4E2B-BEB4-B1D1FF9C6012}"/>
              </a:ext>
            </a:extLst>
          </p:cNvPr>
          <p:cNvSpPr txBox="1"/>
          <p:nvPr/>
        </p:nvSpPr>
        <p:spPr>
          <a:xfrm>
            <a:off x="2073281" y="316886"/>
            <a:ext cx="42545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Collaborative-filtering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algorithms</a:t>
            </a:r>
          </a:p>
        </p:txBody>
      </p:sp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EBD77968-3962-457D-9CF1-D1A4D7D15D3C}"/>
              </a:ext>
            </a:extLst>
          </p:cNvPr>
          <p:cNvGraphicFramePr>
            <a:graphicFrameLocks noGrp="1"/>
          </p:cNvGraphicFramePr>
          <p:nvPr/>
        </p:nvGraphicFramePr>
        <p:xfrm>
          <a:off x="322693" y="2576530"/>
          <a:ext cx="2549332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4666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274666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movie_ID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title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user_ID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STRING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rating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FLOAT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</a:tbl>
          </a:graphicData>
        </a:graphic>
      </p:graphicFrame>
      <p:sp>
        <p:nvSpPr>
          <p:cNvPr id="11" name="화살표: 줄무늬가 있는 오른쪽 10">
            <a:extLst>
              <a:ext uri="{FF2B5EF4-FFF2-40B4-BE49-F238E27FC236}">
                <a16:creationId xmlns:a16="http://schemas.microsoft.com/office/drawing/2014/main" id="{2104EEA1-C87C-4C0D-B2F3-138CF97A9630}"/>
              </a:ext>
            </a:extLst>
          </p:cNvPr>
          <p:cNvSpPr/>
          <p:nvPr/>
        </p:nvSpPr>
        <p:spPr>
          <a:xfrm>
            <a:off x="3344078" y="2884518"/>
            <a:ext cx="1562204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4DE4-311F-44C7-A26F-069AE2E06073}"/>
              </a:ext>
            </a:extLst>
          </p:cNvPr>
          <p:cNvSpPr txBox="1"/>
          <p:nvPr/>
        </p:nvSpPr>
        <p:spPr>
          <a:xfrm>
            <a:off x="3467335" y="3133544"/>
            <a:ext cx="123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 err="1"/>
              <a:t>Pivotized</a:t>
            </a:r>
            <a:endParaRPr lang="ko-KR" altLang="en-US" b="1" i="1" dirty="0"/>
          </a:p>
        </p:txBody>
      </p:sp>
      <p:graphicFrame>
        <p:nvGraphicFramePr>
          <p:cNvPr id="13" name="표 4">
            <a:extLst>
              <a:ext uri="{FF2B5EF4-FFF2-40B4-BE49-F238E27FC236}">
                <a16:creationId xmlns:a16="http://schemas.microsoft.com/office/drawing/2014/main" id="{25378A9B-715E-4972-A7B9-97AC26690297}"/>
              </a:ext>
            </a:extLst>
          </p:cNvPr>
          <p:cNvGraphicFramePr>
            <a:graphicFrameLocks noGrp="1"/>
          </p:cNvGraphicFramePr>
          <p:nvPr/>
        </p:nvGraphicFramePr>
        <p:xfrm>
          <a:off x="5378335" y="2124551"/>
          <a:ext cx="5861165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5365">
                  <a:extLst>
                    <a:ext uri="{9D8B030D-6E8A-4147-A177-3AD203B41FA5}">
                      <a16:colId xmlns:a16="http://schemas.microsoft.com/office/drawing/2014/main" val="743948900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967786013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3790193401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3479406256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2613578243"/>
                    </a:ext>
                  </a:extLst>
                </a:gridCol>
              </a:tblGrid>
              <a:tr h="5585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PIVOT</a:t>
                      </a:r>
                    </a:p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TABLE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user_1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user_2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/>
                        <a:t>user_last</a:t>
                      </a:r>
                      <a:endParaRPr lang="ko-KR" altLang="en-US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3792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598703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movie_2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249962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movie_3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571258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…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2176184"/>
                  </a:ext>
                </a:extLst>
              </a:tr>
              <a:tr h="3235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err="1"/>
                        <a:t>movie_last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>
                          <a:solidFill>
                            <a:srgbClr val="C00000"/>
                          </a:solidFill>
                          <a:sym typeface="Wingdings" panose="05000000000000000000" pitchFamily="2" charset="2"/>
                        </a:rPr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i="1" dirty="0"/>
                        <a:t>…</a:t>
                      </a:r>
                      <a:endParaRPr lang="ko-KR" altLang="en-US" b="1" i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1" dirty="0"/>
                        <a:t>rating</a:t>
                      </a:r>
                      <a:endParaRPr lang="ko-KR" altLang="en-US" b="0" i="1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08501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050F12B-0F75-4C08-9BC5-0A8D330D21F0}"/>
              </a:ext>
            </a:extLst>
          </p:cNvPr>
          <p:cNvSpPr txBox="1"/>
          <p:nvPr/>
        </p:nvSpPr>
        <p:spPr>
          <a:xfrm>
            <a:off x="4852348" y="1648424"/>
            <a:ext cx="2298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NULL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 0</a:t>
            </a:r>
            <a:endParaRPr lang="en-US" altLang="ko-KR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E2B301-E76D-4772-9A0C-2BFF6C94F7C4}"/>
              </a:ext>
            </a:extLst>
          </p:cNvPr>
          <p:cNvSpPr txBox="1"/>
          <p:nvPr/>
        </p:nvSpPr>
        <p:spPr>
          <a:xfrm>
            <a:off x="6250875" y="5178799"/>
            <a:ext cx="983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</a:rPr>
              <a:t>SVD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1998291-B397-43EA-96EA-583D181FBB83}"/>
              </a:ext>
            </a:extLst>
          </p:cNvPr>
          <p:cNvSpPr/>
          <p:nvPr/>
        </p:nvSpPr>
        <p:spPr>
          <a:xfrm>
            <a:off x="6250875" y="5112914"/>
            <a:ext cx="983952" cy="593434"/>
          </a:xfrm>
          <a:prstGeom prst="roundRect">
            <a:avLst/>
          </a:prstGeom>
          <a:noFill/>
          <a:ln w="190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F74007-F3E2-4651-B5F8-BCF47EEFFA5B}"/>
              </a:ext>
            </a:extLst>
          </p:cNvPr>
          <p:cNvSpPr txBox="1"/>
          <p:nvPr/>
        </p:nvSpPr>
        <p:spPr>
          <a:xfrm>
            <a:off x="7150535" y="5209576"/>
            <a:ext cx="3514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Extracting Latent Factors</a:t>
            </a:r>
            <a:endParaRPr lang="en-US" altLang="ko-KR" sz="2000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0B934490-FA2E-4C4D-94AE-743663E8FE37}"/>
              </a:ext>
            </a:extLst>
          </p:cNvPr>
          <p:cNvSpPr/>
          <p:nvPr/>
        </p:nvSpPr>
        <p:spPr>
          <a:xfrm>
            <a:off x="9772650" y="1932908"/>
            <a:ext cx="1485900" cy="2839118"/>
          </a:xfrm>
          <a:prstGeom prst="roundRect">
            <a:avLst/>
          </a:prstGeom>
          <a:noFill/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12ADCCF-3EDA-4409-A760-46C60AE5A8BB}"/>
              </a:ext>
            </a:extLst>
          </p:cNvPr>
          <p:cNvSpPr txBox="1"/>
          <p:nvPr/>
        </p:nvSpPr>
        <p:spPr>
          <a:xfrm>
            <a:off x="9772650" y="1504950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New User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  <p:sp>
        <p:nvSpPr>
          <p:cNvPr id="24" name="화살표: 줄무늬가 있는 오른쪽 23">
            <a:extLst>
              <a:ext uri="{FF2B5EF4-FFF2-40B4-BE49-F238E27FC236}">
                <a16:creationId xmlns:a16="http://schemas.microsoft.com/office/drawing/2014/main" id="{C615B05F-D472-4041-ACCE-C2E591BC41C4}"/>
              </a:ext>
            </a:extLst>
          </p:cNvPr>
          <p:cNvSpPr/>
          <p:nvPr/>
        </p:nvSpPr>
        <p:spPr>
          <a:xfrm flipH="1">
            <a:off x="2883856" y="5178799"/>
            <a:ext cx="3062767" cy="867384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79855BA-D742-4F2C-B8E5-06DAE37B29F4}"/>
              </a:ext>
            </a:extLst>
          </p:cNvPr>
          <p:cNvSpPr txBox="1"/>
          <p:nvPr/>
        </p:nvSpPr>
        <p:spPr>
          <a:xfrm>
            <a:off x="3017506" y="5427825"/>
            <a:ext cx="2783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/>
              <a:t>ORDER By rating DESC</a:t>
            </a:r>
            <a:endParaRPr lang="ko-KR" altLang="en-US" b="1" i="1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097D40BD-5E15-418B-B5DC-F3DD292CD775}"/>
              </a:ext>
            </a:extLst>
          </p:cNvPr>
          <p:cNvSpPr/>
          <p:nvPr/>
        </p:nvSpPr>
        <p:spPr>
          <a:xfrm>
            <a:off x="6804843" y="5926775"/>
            <a:ext cx="3388425" cy="48808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</a:schemeClr>
              </a:gs>
              <a:gs pos="50000">
                <a:schemeClr val="accent4">
                  <a:tint val="44500"/>
                  <a:satMod val="160000"/>
                </a:schemeClr>
              </a:gs>
              <a:gs pos="100000">
                <a:schemeClr val="accent4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878BBFA-8F3B-42C8-AD53-58C3EA39C3C6}"/>
              </a:ext>
            </a:extLst>
          </p:cNvPr>
          <p:cNvSpPr txBox="1"/>
          <p:nvPr/>
        </p:nvSpPr>
        <p:spPr>
          <a:xfrm>
            <a:off x="6804843" y="5986151"/>
            <a:ext cx="1482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i="1" dirty="0"/>
              <a:t>Prediction</a:t>
            </a:r>
            <a:endParaRPr lang="ko-KR" altLang="en-US" b="1" i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18ED77B-FFD6-47CE-BCD0-88FD0DDEFFDB}"/>
              </a:ext>
            </a:extLst>
          </p:cNvPr>
          <p:cNvSpPr txBox="1"/>
          <p:nvPr/>
        </p:nvSpPr>
        <p:spPr>
          <a:xfrm>
            <a:off x="8528716" y="5986151"/>
            <a:ext cx="1482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i="1" dirty="0">
                <a:solidFill>
                  <a:srgbClr val="C00000"/>
                </a:solidFill>
              </a:rPr>
              <a:t>0 </a:t>
            </a:r>
            <a:r>
              <a:rPr lang="en-US" altLang="ko-KR" i="1" dirty="0">
                <a:solidFill>
                  <a:srgbClr val="C00000"/>
                </a:solidFill>
                <a:sym typeface="Wingdings" panose="05000000000000000000" pitchFamily="2" charset="2"/>
              </a:rPr>
              <a:t> </a:t>
            </a:r>
            <a:r>
              <a:rPr lang="en-US" altLang="ko-KR" b="1" i="1" dirty="0">
                <a:solidFill>
                  <a:srgbClr val="C00000"/>
                </a:solidFill>
                <a:sym typeface="Wingdings" panose="05000000000000000000" pitchFamily="2" charset="2"/>
              </a:rPr>
              <a:t>rating</a:t>
            </a:r>
            <a:endParaRPr lang="ko-KR" altLang="en-US" b="1" i="1" dirty="0">
              <a:solidFill>
                <a:srgbClr val="C00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5BCCAEA-14B7-4DBA-8AB2-D13206258C9F}"/>
              </a:ext>
            </a:extLst>
          </p:cNvPr>
          <p:cNvSpPr txBox="1"/>
          <p:nvPr/>
        </p:nvSpPr>
        <p:spPr>
          <a:xfrm>
            <a:off x="649278" y="4563245"/>
            <a:ext cx="1831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Recommended</a:t>
            </a:r>
          </a:p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Movie list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0" name="Picture 2" descr="모니터 화면 - 무료 컴퓨터개 아이콘">
            <a:extLst>
              <a:ext uri="{FF2B5EF4-FFF2-40B4-BE49-F238E27FC236}">
                <a16:creationId xmlns:a16="http://schemas.microsoft.com/office/drawing/2014/main" id="{CF149CD1-7FEC-4D0B-BF95-14DEB3295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895" y="5209576"/>
            <a:ext cx="1561689" cy="126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7BD075E-82D8-4433-BA5C-E510C5329ED2}"/>
              </a:ext>
            </a:extLst>
          </p:cNvPr>
          <p:cNvSpPr txBox="1"/>
          <p:nvPr/>
        </p:nvSpPr>
        <p:spPr>
          <a:xfrm>
            <a:off x="896097" y="5470733"/>
            <a:ext cx="1204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chemeClr val="bg2">
                    <a:lumMod val="10000"/>
                  </a:schemeClr>
                </a:solidFill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0271106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CA846A05-C4C2-4019-A2AC-EADD59351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971" y="1553464"/>
            <a:ext cx="5687136" cy="52197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22A84B5A-D1A6-4F27-8043-AE5ED7EA82FA}"/>
              </a:ext>
            </a:extLst>
          </p:cNvPr>
          <p:cNvGrpSpPr/>
          <p:nvPr/>
        </p:nvGrpSpPr>
        <p:grpSpPr>
          <a:xfrm>
            <a:off x="6691493" y="236990"/>
            <a:ext cx="1080170" cy="1127360"/>
            <a:chOff x="2980963" y="3850962"/>
            <a:chExt cx="1025902" cy="1089435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CF288027-3033-485E-91B9-D16173F5F4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8015" y="3918754"/>
              <a:ext cx="706314" cy="703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1FC5BF1-495E-4F19-822E-89EC7CD6BF8A}"/>
                </a:ext>
              </a:extLst>
            </p:cNvPr>
            <p:cNvSpPr txBox="1"/>
            <p:nvPr/>
          </p:nvSpPr>
          <p:spPr>
            <a:xfrm>
              <a:off x="2980963" y="4622037"/>
              <a:ext cx="1025902" cy="3183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Python</a:t>
              </a:r>
              <a:endParaRPr kumimoji="0" lang="ko-KR" altLang="en-US" sz="1400" b="1" i="0" u="none" strike="noStrike" kern="0" cap="none" spc="0" normalizeH="0" baseline="0" noProof="0" dirty="0"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DFC0A13D-BAF2-4F05-9073-328DBFF6AD0F}"/>
                </a:ext>
              </a:extLst>
            </p:cNvPr>
            <p:cNvSpPr/>
            <p:nvPr/>
          </p:nvSpPr>
          <p:spPr>
            <a:xfrm>
              <a:off x="3063175" y="3850962"/>
              <a:ext cx="845347" cy="1078852"/>
            </a:xfrm>
            <a:prstGeom prst="roundRect">
              <a:avLst>
                <a:gd name="adj" fmla="val 8529"/>
              </a:avLst>
            </a:prstGeom>
            <a:noFill/>
            <a:ln w="1905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2196CFE-E0D3-40D0-AA03-8B94502488BF}"/>
              </a:ext>
            </a:extLst>
          </p:cNvPr>
          <p:cNvSpPr txBox="1"/>
          <p:nvPr/>
        </p:nvSpPr>
        <p:spPr>
          <a:xfrm>
            <a:off x="7771663" y="446727"/>
            <a:ext cx="317602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rgbClr val="002060"/>
                </a:solidFill>
                <a:latin typeface="Calibri" panose="020F0502020204030204"/>
              </a:rPr>
              <a:t>Collaborative filtering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</a:rPr>
              <a:t>(P</a:t>
            </a:r>
            <a:r>
              <a:rPr lang="en-US" altLang="ko-KR" sz="2000" b="1" i="1" kern="0" dirty="0" err="1">
                <a:solidFill>
                  <a:srgbClr val="002060"/>
                </a:solidFill>
                <a:latin typeface="Calibri" panose="020F0502020204030204"/>
              </a:rPr>
              <a:t>ython</a:t>
            </a:r>
            <a:r>
              <a:rPr lang="en-US" altLang="ko-KR" sz="2000" b="1" i="1" kern="0" dirty="0">
                <a:solidFill>
                  <a:srgbClr val="002060"/>
                </a:solidFill>
                <a:latin typeface="Calibri" panose="020F0502020204030204"/>
              </a:rPr>
              <a:t> </a:t>
            </a:r>
            <a:r>
              <a:rPr lang="en-US" altLang="ko-KR" sz="2000" b="1" i="1" kern="0" dirty="0" err="1">
                <a:solidFill>
                  <a:srgbClr val="002060"/>
                </a:solidFill>
                <a:latin typeface="Calibri" panose="020F0502020204030204"/>
              </a:rPr>
              <a:t>ver</a:t>
            </a:r>
            <a:r>
              <a:rPr lang="en-US" altLang="ko-KR" sz="2000" b="1" i="1" kern="0" dirty="0">
                <a:solidFill>
                  <a:srgbClr val="002060"/>
                </a:solidFill>
                <a:latin typeface="Calibri" panose="020F0502020204030204"/>
              </a:rPr>
              <a:t>)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B482DB7-98FA-4F50-9E90-13A750B11976}"/>
              </a:ext>
            </a:extLst>
          </p:cNvPr>
          <p:cNvSpPr/>
          <p:nvPr/>
        </p:nvSpPr>
        <p:spPr>
          <a:xfrm>
            <a:off x="8061067" y="5989137"/>
            <a:ext cx="2216219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Code Sample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pic>
        <p:nvPicPr>
          <p:cNvPr id="9" name="Picture 26" descr="구글 빅쿼리(Google BigQuery) 시작하기 | BizSpring">
            <a:extLst>
              <a:ext uri="{FF2B5EF4-FFF2-40B4-BE49-F238E27FC236}">
                <a16:creationId xmlns:a16="http://schemas.microsoft.com/office/drawing/2014/main" id="{29312558-21A2-444C-AEA6-D199E595A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50" y="142087"/>
            <a:ext cx="3132601" cy="1327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FB242FB-BC66-46B3-8415-BC8094C4827E}"/>
              </a:ext>
            </a:extLst>
          </p:cNvPr>
          <p:cNvSpPr txBox="1"/>
          <p:nvPr/>
        </p:nvSpPr>
        <p:spPr>
          <a:xfrm>
            <a:off x="2619372" y="451843"/>
            <a:ext cx="317602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i="1" kern="0" dirty="0">
                <a:solidFill>
                  <a:srgbClr val="0070C0"/>
                </a:solidFill>
                <a:latin typeface="Calibri" panose="020F0502020204030204"/>
              </a:rPr>
              <a:t>Collaborative filtering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1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</a:rPr>
              <a:t>(Big query</a:t>
            </a:r>
            <a:r>
              <a:rPr lang="en-US" altLang="ko-KR" sz="2000" b="1" i="1" kern="0" dirty="0">
                <a:solidFill>
                  <a:srgbClr val="0070C0"/>
                </a:solidFill>
                <a:latin typeface="Calibri" panose="020F0502020204030204"/>
              </a:rPr>
              <a:t> </a:t>
            </a:r>
            <a:r>
              <a:rPr lang="en-US" altLang="ko-KR" sz="2000" b="1" i="1" kern="0" dirty="0" err="1">
                <a:solidFill>
                  <a:srgbClr val="0070C0"/>
                </a:solidFill>
                <a:latin typeface="Calibri" panose="020F0502020204030204"/>
              </a:rPr>
              <a:t>ver</a:t>
            </a:r>
            <a:r>
              <a:rPr lang="en-US" altLang="ko-KR" sz="2000" b="1" i="1" kern="0" dirty="0">
                <a:solidFill>
                  <a:srgbClr val="0070C0"/>
                </a:solidFill>
                <a:latin typeface="Calibri" panose="020F0502020204030204"/>
              </a:rPr>
              <a:t>)</a:t>
            </a:r>
            <a:endParaRPr kumimoji="0" lang="en-US" altLang="ko-KR" sz="2000" b="1" i="1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41FBEE2-CFEE-4583-A6F1-1C606C5C5E51}"/>
              </a:ext>
            </a:extLst>
          </p:cNvPr>
          <p:cNvSpPr/>
          <p:nvPr/>
        </p:nvSpPr>
        <p:spPr>
          <a:xfrm>
            <a:off x="1874525" y="5905158"/>
            <a:ext cx="2216219" cy="5429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SQL sentence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1602C9-ED70-4322-96AD-890FEE8DD33F}"/>
              </a:ext>
            </a:extLst>
          </p:cNvPr>
          <p:cNvSpPr/>
          <p:nvPr/>
        </p:nvSpPr>
        <p:spPr>
          <a:xfrm>
            <a:off x="222131" y="165994"/>
            <a:ext cx="5348248" cy="1255420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CF20519-AA60-4318-9F47-F6A094735827}"/>
              </a:ext>
            </a:extLst>
          </p:cNvPr>
          <p:cNvSpPr/>
          <p:nvPr/>
        </p:nvSpPr>
        <p:spPr>
          <a:xfrm>
            <a:off x="6377415" y="165994"/>
            <a:ext cx="5348248" cy="1255420"/>
          </a:xfrm>
          <a:prstGeom prst="roundRect">
            <a:avLst>
              <a:gd name="adj" fmla="val 8046"/>
            </a:avLst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E9DC7BF-DAEF-47F0-A037-3D46A60FAE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31" y="1755333"/>
            <a:ext cx="5521009" cy="352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5222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EA3FA515-9125-42B6-A4E5-07220BE124E3}"/>
              </a:ext>
            </a:extLst>
          </p:cNvPr>
          <p:cNvSpPr/>
          <p:nvPr/>
        </p:nvSpPr>
        <p:spPr>
          <a:xfrm>
            <a:off x="5271318" y="1456293"/>
            <a:ext cx="3691707" cy="488083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  <a:tint val="66000"/>
                  <a:satMod val="160000"/>
                </a:schemeClr>
              </a:gs>
              <a:gs pos="50000">
                <a:schemeClr val="bg1">
                  <a:lumMod val="75000"/>
                  <a:tint val="44500"/>
                  <a:satMod val="160000"/>
                </a:schemeClr>
              </a:gs>
              <a:gs pos="100000">
                <a:schemeClr val="bg1">
                  <a:lumMod val="75000"/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7D28B568-11DD-4613-BA9D-62D475162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41" y="260953"/>
            <a:ext cx="8868888" cy="756009"/>
          </a:xfrm>
        </p:spPr>
        <p:txBody>
          <a:bodyPr>
            <a:normAutofit/>
          </a:bodyPr>
          <a:lstStyle/>
          <a:p>
            <a:pPr algn="ctr"/>
            <a:r>
              <a:rPr lang="en-US" altLang="ko-KR" sz="3600" b="1" dirty="0"/>
              <a:t>Recommendation 2 : Contents-based</a:t>
            </a:r>
            <a:endParaRPr lang="en-US" altLang="ko-KR" sz="3600" dirty="0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984F58E5-66FA-402F-9D23-3127DEEEF3D4}"/>
              </a:ext>
            </a:extLst>
          </p:cNvPr>
          <p:cNvSpPr txBox="1">
            <a:spLocks/>
          </p:cNvSpPr>
          <p:nvPr/>
        </p:nvSpPr>
        <p:spPr>
          <a:xfrm>
            <a:off x="359079" y="3671698"/>
            <a:ext cx="3622372" cy="6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CQL : Cypher Query</a:t>
            </a:r>
          </a:p>
        </p:txBody>
      </p:sp>
      <p:pic>
        <p:nvPicPr>
          <p:cNvPr id="15" name="Picture 24" descr="Neo4j Brand - Neo4j Graph Data Platform">
            <a:extLst>
              <a:ext uri="{FF2B5EF4-FFF2-40B4-BE49-F238E27FC236}">
                <a16:creationId xmlns:a16="http://schemas.microsoft.com/office/drawing/2014/main" id="{D6738200-9B5E-443C-A7F8-754F0B2F8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905" y="2627400"/>
            <a:ext cx="2612720" cy="98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왼쪽 중괄호 1">
            <a:extLst>
              <a:ext uri="{FF2B5EF4-FFF2-40B4-BE49-F238E27FC236}">
                <a16:creationId xmlns:a16="http://schemas.microsoft.com/office/drawing/2014/main" id="{B75E6227-E5C2-4420-97B8-F55C1F03AD7A}"/>
              </a:ext>
            </a:extLst>
          </p:cNvPr>
          <p:cNvSpPr/>
          <p:nvPr/>
        </p:nvSpPr>
        <p:spPr>
          <a:xfrm>
            <a:off x="3895727" y="2302444"/>
            <a:ext cx="790574" cy="3193481"/>
          </a:xfrm>
          <a:prstGeom prst="leftBrace">
            <a:avLst>
              <a:gd name="adj1" fmla="val 36363"/>
              <a:gd name="adj2" fmla="val 27250"/>
            </a:avLst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8216E1-5D71-4182-8A3F-6AEFCFD4C7D7}"/>
              </a:ext>
            </a:extLst>
          </p:cNvPr>
          <p:cNvSpPr txBox="1"/>
          <p:nvPr/>
        </p:nvSpPr>
        <p:spPr>
          <a:xfrm>
            <a:off x="5271318" y="2119668"/>
            <a:ext cx="51720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/>
              <a:t>Movies that </a:t>
            </a:r>
            <a:r>
              <a:rPr lang="en-US" altLang="ko-KR" sz="2200" b="1" dirty="0">
                <a:solidFill>
                  <a:srgbClr val="0070C0"/>
                </a:solidFill>
              </a:rPr>
              <a:t>preferred actors</a:t>
            </a:r>
            <a:r>
              <a:rPr lang="en-US" altLang="ko-KR" sz="2200" b="1" dirty="0"/>
              <a:t> starred</a:t>
            </a:r>
            <a:endParaRPr lang="ko-KR" altLang="en-US" sz="22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C1C9BA-23C6-4ED7-AFCE-FADCB3D1CAA0}"/>
              </a:ext>
            </a:extLst>
          </p:cNvPr>
          <p:cNvSpPr txBox="1"/>
          <p:nvPr/>
        </p:nvSpPr>
        <p:spPr>
          <a:xfrm>
            <a:off x="5271318" y="3087883"/>
            <a:ext cx="57854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/>
              <a:t>Movies that </a:t>
            </a:r>
            <a:r>
              <a:rPr lang="en-US" altLang="ko-KR" sz="2200" b="1" dirty="0">
                <a:solidFill>
                  <a:srgbClr val="019913"/>
                </a:solidFill>
              </a:rPr>
              <a:t>preferred directors </a:t>
            </a:r>
            <a:r>
              <a:rPr lang="en-US" altLang="ko-KR" sz="2200" b="1" dirty="0"/>
              <a:t>directed</a:t>
            </a:r>
            <a:endParaRPr lang="ko-KR" altLang="en-US" sz="22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B1ADD9-F971-459C-896A-197AED0EC86C}"/>
              </a:ext>
            </a:extLst>
          </p:cNvPr>
          <p:cNvSpPr txBox="1"/>
          <p:nvPr/>
        </p:nvSpPr>
        <p:spPr>
          <a:xfrm>
            <a:off x="5271317" y="3984289"/>
            <a:ext cx="53469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/>
              <a:t>Movies that </a:t>
            </a:r>
            <a:r>
              <a:rPr lang="en-US" altLang="ko-KR" sz="2200" b="1" dirty="0"/>
              <a:t>both the </a:t>
            </a:r>
            <a:r>
              <a:rPr lang="en-US" altLang="ko-KR" sz="2200" b="1" dirty="0">
                <a:solidFill>
                  <a:srgbClr val="0070C0"/>
                </a:solidFill>
              </a:rPr>
              <a:t>preferred</a:t>
            </a:r>
            <a:r>
              <a:rPr lang="en-US" altLang="ko-KR" sz="2200" b="1" dirty="0"/>
              <a:t> </a:t>
            </a:r>
            <a:r>
              <a:rPr lang="en-US" altLang="ko-KR" sz="2200" b="1" dirty="0">
                <a:solidFill>
                  <a:srgbClr val="0070C0"/>
                </a:solidFill>
              </a:rPr>
              <a:t>actors</a:t>
            </a:r>
            <a:r>
              <a:rPr lang="en-US" altLang="ko-KR" sz="2200" b="1" dirty="0"/>
              <a:t> and </a:t>
            </a:r>
            <a:r>
              <a:rPr lang="en-US" altLang="ko-KR" sz="2200" b="1" dirty="0">
                <a:solidFill>
                  <a:srgbClr val="019913"/>
                </a:solidFill>
              </a:rPr>
              <a:t>directors</a:t>
            </a:r>
            <a:r>
              <a:rPr lang="en-US" altLang="ko-KR" sz="2200" b="1" dirty="0"/>
              <a:t> are related with</a:t>
            </a:r>
            <a:endParaRPr lang="ko-KR" altLang="en-US" sz="22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E8361B-3E90-4EED-A64C-66CEB4835229}"/>
              </a:ext>
            </a:extLst>
          </p:cNvPr>
          <p:cNvSpPr txBox="1"/>
          <p:nvPr/>
        </p:nvSpPr>
        <p:spPr>
          <a:xfrm>
            <a:off x="5271318" y="5219249"/>
            <a:ext cx="5543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/>
              <a:t>Movies that </a:t>
            </a:r>
            <a:r>
              <a:rPr lang="en-US" altLang="ko-KR" sz="2200" b="1" dirty="0">
                <a:solidFill>
                  <a:srgbClr val="C00000"/>
                </a:solidFill>
              </a:rPr>
              <a:t>other users</a:t>
            </a:r>
          </a:p>
          <a:p>
            <a:r>
              <a:rPr lang="en-US" altLang="ko-KR" sz="2200" b="1" dirty="0"/>
              <a:t>who are similar to new users liked</a:t>
            </a:r>
            <a:endParaRPr lang="ko-KR" altLang="en-US" sz="22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6C03B4-28DA-42F6-B444-74340C6EC792}"/>
              </a:ext>
            </a:extLst>
          </p:cNvPr>
          <p:cNvSpPr txBox="1"/>
          <p:nvPr/>
        </p:nvSpPr>
        <p:spPr>
          <a:xfrm>
            <a:off x="4914900" y="1487709"/>
            <a:ext cx="45624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/>
              <a:t>Recommend What?</a:t>
            </a:r>
            <a:endParaRPr lang="ko-KR" altLang="en-US" sz="2200" b="1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9E77CFC-49DD-4F7B-BFC0-C71B5369B22F}"/>
              </a:ext>
            </a:extLst>
          </p:cNvPr>
          <p:cNvSpPr/>
          <p:nvPr/>
        </p:nvSpPr>
        <p:spPr>
          <a:xfrm>
            <a:off x="4892039" y="2279583"/>
            <a:ext cx="109759" cy="10975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5E2C1F-9590-4253-A23B-34BA3448A24E}"/>
              </a:ext>
            </a:extLst>
          </p:cNvPr>
          <p:cNvSpPr/>
          <p:nvPr/>
        </p:nvSpPr>
        <p:spPr>
          <a:xfrm>
            <a:off x="4892039" y="3248446"/>
            <a:ext cx="109759" cy="10975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32D7461-B3D0-4285-B6CB-FA9D896532A6}"/>
              </a:ext>
            </a:extLst>
          </p:cNvPr>
          <p:cNvSpPr/>
          <p:nvPr/>
        </p:nvSpPr>
        <p:spPr>
          <a:xfrm>
            <a:off x="4892039" y="4259250"/>
            <a:ext cx="109759" cy="10975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E0D9437-A15D-4308-A4F8-586C25A889D8}"/>
              </a:ext>
            </a:extLst>
          </p:cNvPr>
          <p:cNvSpPr/>
          <p:nvPr/>
        </p:nvSpPr>
        <p:spPr>
          <a:xfrm>
            <a:off x="4892039" y="5441045"/>
            <a:ext cx="109759" cy="10975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53144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B5B7A1-FEED-4CB9-831D-B834B1A60049}"/>
              </a:ext>
            </a:extLst>
          </p:cNvPr>
          <p:cNvSpPr txBox="1"/>
          <p:nvPr/>
        </p:nvSpPr>
        <p:spPr>
          <a:xfrm>
            <a:off x="550029" y="1018656"/>
            <a:ext cx="51720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/>
              <a:t>Movies that </a:t>
            </a:r>
            <a:r>
              <a:rPr lang="en-US" altLang="ko-KR" sz="2200" b="1" dirty="0">
                <a:solidFill>
                  <a:srgbClr val="0070C0"/>
                </a:solidFill>
              </a:rPr>
              <a:t>preferred actors</a:t>
            </a:r>
            <a:r>
              <a:rPr lang="en-US" altLang="ko-KR" sz="2200" b="1" dirty="0"/>
              <a:t> starred</a:t>
            </a:r>
            <a:endParaRPr lang="ko-KR" altLang="en-US" sz="2200" b="1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6BDA2D8-1A52-41D5-B207-49538ADD0763}"/>
              </a:ext>
            </a:extLst>
          </p:cNvPr>
          <p:cNvSpPr txBox="1">
            <a:spLocks/>
          </p:cNvSpPr>
          <p:nvPr/>
        </p:nvSpPr>
        <p:spPr>
          <a:xfrm>
            <a:off x="359079" y="247363"/>
            <a:ext cx="3681076" cy="6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CQL : Cypher Query 1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46F08A6-47EA-4B6A-AF4B-005EC3757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21" y="1707113"/>
            <a:ext cx="5122983" cy="13565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9D271C2-1ADE-42DB-AECC-8CC414BA1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921" y="872545"/>
            <a:ext cx="6096000" cy="5857875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3419C843-6425-4ADD-B0F4-6A95982F2616}"/>
              </a:ext>
            </a:extLst>
          </p:cNvPr>
          <p:cNvGrpSpPr/>
          <p:nvPr/>
        </p:nvGrpSpPr>
        <p:grpSpPr>
          <a:xfrm>
            <a:off x="1047455" y="3650346"/>
            <a:ext cx="3838642" cy="750084"/>
            <a:chOff x="1047455" y="3650346"/>
            <a:chExt cx="3838642" cy="750084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7B541B5-79B5-44A2-BABA-F00E455738E5}"/>
                </a:ext>
              </a:extLst>
            </p:cNvPr>
            <p:cNvSpPr/>
            <p:nvPr/>
          </p:nvSpPr>
          <p:spPr>
            <a:xfrm>
              <a:off x="2115523" y="3650346"/>
              <a:ext cx="735043" cy="735042"/>
            </a:xfrm>
            <a:prstGeom prst="ellipse">
              <a:avLst/>
            </a:prstGeom>
            <a:solidFill>
              <a:srgbClr val="ECB5C9"/>
            </a:solidFill>
            <a:ln w="28575">
              <a:solidFill>
                <a:srgbClr val="DA71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5BB658-1052-46B1-A985-F60D4636471A}"/>
                </a:ext>
              </a:extLst>
            </p:cNvPr>
            <p:cNvSpPr txBox="1"/>
            <p:nvPr/>
          </p:nvSpPr>
          <p:spPr>
            <a:xfrm>
              <a:off x="1999313" y="3864154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Actor</a:t>
              </a:r>
              <a:endParaRPr lang="ko-KR" altLang="en-US" sz="1400" b="1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072BC6F-66B5-4C1C-8038-F23388F2A2B1}"/>
                </a:ext>
              </a:extLst>
            </p:cNvPr>
            <p:cNvSpPr/>
            <p:nvPr/>
          </p:nvSpPr>
          <p:spPr>
            <a:xfrm>
              <a:off x="3064940" y="3665388"/>
              <a:ext cx="735043" cy="735042"/>
            </a:xfrm>
            <a:prstGeom prst="ellipse">
              <a:avLst/>
            </a:prstGeom>
            <a:solidFill>
              <a:srgbClr val="F79767"/>
            </a:solidFill>
            <a:ln w="28575">
              <a:solidFill>
                <a:srgbClr val="AB53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A17331-2EE3-43BF-A23E-B03DCEB76651}"/>
                </a:ext>
              </a:extLst>
            </p:cNvPr>
            <p:cNvSpPr txBox="1"/>
            <p:nvPr/>
          </p:nvSpPr>
          <p:spPr>
            <a:xfrm>
              <a:off x="2948730" y="3868287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Movie</a:t>
              </a:r>
              <a:endParaRPr lang="ko-KR" altLang="en-US" sz="1400" b="1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06E1DDF7-BD68-4728-8280-32452281DCDA}"/>
                </a:ext>
              </a:extLst>
            </p:cNvPr>
            <p:cNvSpPr/>
            <p:nvPr/>
          </p:nvSpPr>
          <p:spPr>
            <a:xfrm>
              <a:off x="1164886" y="3650346"/>
              <a:ext cx="735043" cy="735042"/>
            </a:xfrm>
            <a:prstGeom prst="ellipse">
              <a:avLst/>
            </a:prstGeom>
            <a:solidFill>
              <a:srgbClr val="FFC454"/>
            </a:solidFill>
            <a:ln w="28575">
              <a:solidFill>
                <a:srgbClr val="BD8F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6C82404-A565-4E92-ABF2-A5ABCF6C5444}"/>
                </a:ext>
              </a:extLst>
            </p:cNvPr>
            <p:cNvSpPr txBox="1"/>
            <p:nvPr/>
          </p:nvSpPr>
          <p:spPr>
            <a:xfrm>
              <a:off x="1047455" y="3862854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Director</a:t>
              </a:r>
              <a:endParaRPr lang="ko-KR" altLang="en-US" sz="1400" b="1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D8E22A0-92EA-4E23-AC77-CC9740C4B511}"/>
                </a:ext>
              </a:extLst>
            </p:cNvPr>
            <p:cNvSpPr/>
            <p:nvPr/>
          </p:nvSpPr>
          <p:spPr>
            <a:xfrm>
              <a:off x="4032403" y="3650346"/>
              <a:ext cx="735043" cy="735042"/>
            </a:xfrm>
            <a:prstGeom prst="ellipse">
              <a:avLst/>
            </a:prstGeom>
            <a:solidFill>
              <a:srgbClr val="8DCC93"/>
            </a:solidFill>
            <a:ln w="28575">
              <a:solidFill>
                <a:srgbClr val="62B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B579EFD-9533-4CC6-BD13-698247B625F7}"/>
                </a:ext>
              </a:extLst>
            </p:cNvPr>
            <p:cNvSpPr txBox="1"/>
            <p:nvPr/>
          </p:nvSpPr>
          <p:spPr>
            <a:xfrm>
              <a:off x="3916193" y="3853245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User</a:t>
              </a:r>
              <a:endParaRPr lang="ko-KR" altLang="en-US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9235851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B5B7A1-FEED-4CB9-831D-B834B1A60049}"/>
              </a:ext>
            </a:extLst>
          </p:cNvPr>
          <p:cNvSpPr txBox="1"/>
          <p:nvPr/>
        </p:nvSpPr>
        <p:spPr>
          <a:xfrm>
            <a:off x="550029" y="1018656"/>
            <a:ext cx="60373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/>
              <a:t>Movies that </a:t>
            </a:r>
            <a:r>
              <a:rPr lang="en-US" altLang="ko-KR" sz="2200" b="1" dirty="0">
                <a:solidFill>
                  <a:srgbClr val="019913"/>
                </a:solidFill>
              </a:rPr>
              <a:t>preferred directors </a:t>
            </a:r>
            <a:r>
              <a:rPr lang="en-US" altLang="ko-KR" sz="2200" b="1" dirty="0"/>
              <a:t>directed</a:t>
            </a:r>
            <a:endParaRPr lang="ko-KR" altLang="en-US" sz="2200" b="1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6BDA2D8-1A52-41D5-B207-49538ADD0763}"/>
              </a:ext>
            </a:extLst>
          </p:cNvPr>
          <p:cNvSpPr txBox="1">
            <a:spLocks/>
          </p:cNvSpPr>
          <p:nvPr/>
        </p:nvSpPr>
        <p:spPr>
          <a:xfrm>
            <a:off x="359079" y="247363"/>
            <a:ext cx="3681076" cy="6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CQL : Cypher Query 2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70FAE19-D46C-4AB9-AA4B-8C1611721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958" y="1430881"/>
            <a:ext cx="6593049" cy="531429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A34BE21-0A88-468C-8ABB-B8BCC0D24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28" y="1676400"/>
            <a:ext cx="4591139" cy="168954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F20A9B79-B363-40BD-B2E8-D15F2E1E62E1}"/>
              </a:ext>
            </a:extLst>
          </p:cNvPr>
          <p:cNvGrpSpPr/>
          <p:nvPr/>
        </p:nvGrpSpPr>
        <p:grpSpPr>
          <a:xfrm>
            <a:off x="926276" y="3794753"/>
            <a:ext cx="3838642" cy="750084"/>
            <a:chOff x="1047455" y="3650346"/>
            <a:chExt cx="3838642" cy="750084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2E16A05-E683-441C-914B-B14269E918DB}"/>
                </a:ext>
              </a:extLst>
            </p:cNvPr>
            <p:cNvSpPr/>
            <p:nvPr/>
          </p:nvSpPr>
          <p:spPr>
            <a:xfrm>
              <a:off x="2115523" y="3650346"/>
              <a:ext cx="735043" cy="735042"/>
            </a:xfrm>
            <a:prstGeom prst="ellipse">
              <a:avLst/>
            </a:prstGeom>
            <a:solidFill>
              <a:srgbClr val="ECB5C9"/>
            </a:solidFill>
            <a:ln w="28575">
              <a:solidFill>
                <a:srgbClr val="DA71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BEBFB50-EDBA-402A-86B0-857408081E88}"/>
                </a:ext>
              </a:extLst>
            </p:cNvPr>
            <p:cNvSpPr txBox="1"/>
            <p:nvPr/>
          </p:nvSpPr>
          <p:spPr>
            <a:xfrm>
              <a:off x="1999313" y="3864154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Actor</a:t>
              </a:r>
              <a:endParaRPr lang="ko-KR" altLang="en-US" sz="1400" b="1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77AB653E-5A8C-4A33-953A-E81F27417FB9}"/>
                </a:ext>
              </a:extLst>
            </p:cNvPr>
            <p:cNvSpPr/>
            <p:nvPr/>
          </p:nvSpPr>
          <p:spPr>
            <a:xfrm>
              <a:off x="3064940" y="3665388"/>
              <a:ext cx="735043" cy="735042"/>
            </a:xfrm>
            <a:prstGeom prst="ellipse">
              <a:avLst/>
            </a:prstGeom>
            <a:solidFill>
              <a:srgbClr val="F79767"/>
            </a:solidFill>
            <a:ln w="28575">
              <a:solidFill>
                <a:srgbClr val="AB53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548A07-E472-4448-9DF8-B579D7F94E44}"/>
                </a:ext>
              </a:extLst>
            </p:cNvPr>
            <p:cNvSpPr txBox="1"/>
            <p:nvPr/>
          </p:nvSpPr>
          <p:spPr>
            <a:xfrm>
              <a:off x="2948730" y="3868287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Movie</a:t>
              </a:r>
              <a:endParaRPr lang="ko-KR" altLang="en-US" sz="1400" b="1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F186CE8F-69D7-4D64-B1F1-66DD5CC8D187}"/>
                </a:ext>
              </a:extLst>
            </p:cNvPr>
            <p:cNvSpPr/>
            <p:nvPr/>
          </p:nvSpPr>
          <p:spPr>
            <a:xfrm>
              <a:off x="1164886" y="3650346"/>
              <a:ext cx="735043" cy="735042"/>
            </a:xfrm>
            <a:prstGeom prst="ellipse">
              <a:avLst/>
            </a:prstGeom>
            <a:solidFill>
              <a:srgbClr val="FFC454"/>
            </a:solidFill>
            <a:ln w="28575">
              <a:solidFill>
                <a:srgbClr val="BD8F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2D8491F-09E6-4287-A9F0-B7D795A2C69A}"/>
                </a:ext>
              </a:extLst>
            </p:cNvPr>
            <p:cNvSpPr txBox="1"/>
            <p:nvPr/>
          </p:nvSpPr>
          <p:spPr>
            <a:xfrm>
              <a:off x="1047455" y="3862854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Director</a:t>
              </a:r>
              <a:endParaRPr lang="ko-KR" altLang="en-US" sz="1400" b="1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4827A303-B8A2-4651-8D27-AD1A364FE5F9}"/>
                </a:ext>
              </a:extLst>
            </p:cNvPr>
            <p:cNvSpPr/>
            <p:nvPr/>
          </p:nvSpPr>
          <p:spPr>
            <a:xfrm>
              <a:off x="4032403" y="3650346"/>
              <a:ext cx="735043" cy="735042"/>
            </a:xfrm>
            <a:prstGeom prst="ellipse">
              <a:avLst/>
            </a:prstGeom>
            <a:solidFill>
              <a:srgbClr val="8DCC93"/>
            </a:solidFill>
            <a:ln w="28575">
              <a:solidFill>
                <a:srgbClr val="62B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38C5121-542D-41D4-8A65-5A80CA6F015C}"/>
                </a:ext>
              </a:extLst>
            </p:cNvPr>
            <p:cNvSpPr txBox="1"/>
            <p:nvPr/>
          </p:nvSpPr>
          <p:spPr>
            <a:xfrm>
              <a:off x="3916193" y="3853245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User</a:t>
              </a:r>
              <a:endParaRPr lang="ko-KR" altLang="en-US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919627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B5B7A1-FEED-4CB9-831D-B834B1A60049}"/>
              </a:ext>
            </a:extLst>
          </p:cNvPr>
          <p:cNvSpPr txBox="1"/>
          <p:nvPr/>
        </p:nvSpPr>
        <p:spPr>
          <a:xfrm>
            <a:off x="550029" y="1018656"/>
            <a:ext cx="99002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/>
              <a:t>Movies that </a:t>
            </a:r>
            <a:r>
              <a:rPr lang="en-US" altLang="ko-KR" sz="2200" b="1" dirty="0"/>
              <a:t>both the </a:t>
            </a:r>
            <a:r>
              <a:rPr lang="en-US" altLang="ko-KR" sz="2200" b="1" dirty="0">
                <a:solidFill>
                  <a:srgbClr val="0070C0"/>
                </a:solidFill>
              </a:rPr>
              <a:t>preferred</a:t>
            </a:r>
            <a:r>
              <a:rPr lang="en-US" altLang="ko-KR" sz="2200" b="1" dirty="0"/>
              <a:t> </a:t>
            </a:r>
            <a:r>
              <a:rPr lang="en-US" altLang="ko-KR" sz="2200" b="1" dirty="0">
                <a:solidFill>
                  <a:srgbClr val="0070C0"/>
                </a:solidFill>
              </a:rPr>
              <a:t>actors</a:t>
            </a:r>
            <a:r>
              <a:rPr lang="en-US" altLang="ko-KR" sz="2200" b="1" dirty="0"/>
              <a:t> and </a:t>
            </a:r>
            <a:r>
              <a:rPr lang="en-US" altLang="ko-KR" sz="2200" b="1" dirty="0">
                <a:solidFill>
                  <a:srgbClr val="019913"/>
                </a:solidFill>
              </a:rPr>
              <a:t>directors</a:t>
            </a:r>
            <a:r>
              <a:rPr lang="en-US" altLang="ko-KR" sz="2200" b="1" dirty="0"/>
              <a:t> are related with</a:t>
            </a:r>
            <a:endParaRPr lang="ko-KR" altLang="en-US" sz="2200" b="1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6BDA2D8-1A52-41D5-B207-49538ADD0763}"/>
              </a:ext>
            </a:extLst>
          </p:cNvPr>
          <p:cNvSpPr txBox="1">
            <a:spLocks/>
          </p:cNvSpPr>
          <p:nvPr/>
        </p:nvSpPr>
        <p:spPr>
          <a:xfrm>
            <a:off x="359079" y="247363"/>
            <a:ext cx="3681076" cy="6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CQL : Cypher Query 3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6D0672-D144-4A40-A175-D5DC8EF77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29" y="1739478"/>
            <a:ext cx="5545971" cy="223467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9A99859-F8F9-455A-9B2C-0ACAABDF10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7010" y="2036690"/>
            <a:ext cx="6094990" cy="410285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35AE129F-1E1F-4FDE-AD29-E502315EE8BB}"/>
              </a:ext>
            </a:extLst>
          </p:cNvPr>
          <p:cNvGrpSpPr/>
          <p:nvPr/>
        </p:nvGrpSpPr>
        <p:grpSpPr>
          <a:xfrm>
            <a:off x="1047455" y="4480770"/>
            <a:ext cx="3838642" cy="750084"/>
            <a:chOff x="1047455" y="3650346"/>
            <a:chExt cx="3838642" cy="750084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06F63762-83FC-4255-99A4-6A72584B8B1D}"/>
                </a:ext>
              </a:extLst>
            </p:cNvPr>
            <p:cNvSpPr/>
            <p:nvPr/>
          </p:nvSpPr>
          <p:spPr>
            <a:xfrm>
              <a:off x="2115523" y="3650346"/>
              <a:ext cx="735043" cy="735042"/>
            </a:xfrm>
            <a:prstGeom prst="ellipse">
              <a:avLst/>
            </a:prstGeom>
            <a:solidFill>
              <a:srgbClr val="ECB5C9"/>
            </a:solidFill>
            <a:ln w="28575">
              <a:solidFill>
                <a:srgbClr val="DA71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145187-5FCA-4B1C-8FE5-8F20022FAC45}"/>
                </a:ext>
              </a:extLst>
            </p:cNvPr>
            <p:cNvSpPr txBox="1"/>
            <p:nvPr/>
          </p:nvSpPr>
          <p:spPr>
            <a:xfrm>
              <a:off x="1999313" y="3864154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Actor</a:t>
              </a:r>
              <a:endParaRPr lang="ko-KR" altLang="en-US" sz="1400" b="1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650BE49-FEFB-47A6-95D0-797C3CC6233A}"/>
                </a:ext>
              </a:extLst>
            </p:cNvPr>
            <p:cNvSpPr/>
            <p:nvPr/>
          </p:nvSpPr>
          <p:spPr>
            <a:xfrm>
              <a:off x="3064940" y="3665388"/>
              <a:ext cx="735043" cy="735042"/>
            </a:xfrm>
            <a:prstGeom prst="ellipse">
              <a:avLst/>
            </a:prstGeom>
            <a:solidFill>
              <a:srgbClr val="F79767"/>
            </a:solidFill>
            <a:ln w="28575">
              <a:solidFill>
                <a:srgbClr val="AB53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C95A60B-4DEB-4B22-883F-94E131225072}"/>
                </a:ext>
              </a:extLst>
            </p:cNvPr>
            <p:cNvSpPr txBox="1"/>
            <p:nvPr/>
          </p:nvSpPr>
          <p:spPr>
            <a:xfrm>
              <a:off x="2948730" y="3868287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Movie</a:t>
              </a:r>
              <a:endParaRPr lang="ko-KR" altLang="en-US" sz="1400" b="1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74710AF-FC2F-44A0-A8FE-AB0BF4A6327C}"/>
                </a:ext>
              </a:extLst>
            </p:cNvPr>
            <p:cNvSpPr/>
            <p:nvPr/>
          </p:nvSpPr>
          <p:spPr>
            <a:xfrm>
              <a:off x="1164886" y="3650346"/>
              <a:ext cx="735043" cy="735042"/>
            </a:xfrm>
            <a:prstGeom prst="ellipse">
              <a:avLst/>
            </a:prstGeom>
            <a:solidFill>
              <a:srgbClr val="FFC454"/>
            </a:solidFill>
            <a:ln w="28575">
              <a:solidFill>
                <a:srgbClr val="BD8F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ED4ADBF-26F5-44C1-8279-713FA9A33823}"/>
                </a:ext>
              </a:extLst>
            </p:cNvPr>
            <p:cNvSpPr txBox="1"/>
            <p:nvPr/>
          </p:nvSpPr>
          <p:spPr>
            <a:xfrm>
              <a:off x="1047455" y="3862854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Director</a:t>
              </a:r>
              <a:endParaRPr lang="ko-KR" altLang="en-US" sz="1400" b="1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98FE2792-D305-4975-968C-0ACC96969A2D}"/>
                </a:ext>
              </a:extLst>
            </p:cNvPr>
            <p:cNvSpPr/>
            <p:nvPr/>
          </p:nvSpPr>
          <p:spPr>
            <a:xfrm>
              <a:off x="4032403" y="3650346"/>
              <a:ext cx="735043" cy="735042"/>
            </a:xfrm>
            <a:prstGeom prst="ellipse">
              <a:avLst/>
            </a:prstGeom>
            <a:solidFill>
              <a:srgbClr val="8DCC93"/>
            </a:solidFill>
            <a:ln w="28575">
              <a:solidFill>
                <a:srgbClr val="62B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31E8AD4-D77F-481F-9C5C-337D56443019}"/>
                </a:ext>
              </a:extLst>
            </p:cNvPr>
            <p:cNvSpPr txBox="1"/>
            <p:nvPr/>
          </p:nvSpPr>
          <p:spPr>
            <a:xfrm>
              <a:off x="3916193" y="3853245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User</a:t>
              </a:r>
              <a:endParaRPr lang="ko-KR" altLang="en-US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902494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dirty="0"/>
              <a:t>Basic Assumptions 2</a:t>
            </a:r>
          </a:p>
        </p:txBody>
      </p:sp>
      <p:sp>
        <p:nvSpPr>
          <p:cNvPr id="8" name="Google Shape;148;p17">
            <a:extLst>
              <a:ext uri="{FF2B5EF4-FFF2-40B4-BE49-F238E27FC236}">
                <a16:creationId xmlns:a16="http://schemas.microsoft.com/office/drawing/2014/main" id="{9EED1300-FC25-4120-B63B-3D81980DBBBA}"/>
              </a:ext>
            </a:extLst>
          </p:cNvPr>
          <p:cNvSpPr/>
          <p:nvPr/>
        </p:nvSpPr>
        <p:spPr>
          <a:xfrm>
            <a:off x="519816" y="1323975"/>
            <a:ext cx="11214984" cy="521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sz="2400" b="1" dirty="0">
                <a:solidFill>
                  <a:schemeClr val="dk1"/>
                </a:solidFill>
              </a:rPr>
              <a:t>People tend to like similar </a:t>
            </a:r>
            <a:r>
              <a:rPr lang="en-US" sz="2400" b="1" dirty="0">
                <a:solidFill>
                  <a:schemeClr val="dk2"/>
                </a:solidFill>
              </a:rPr>
              <a:t>movies or TV shows </a:t>
            </a:r>
            <a:br>
              <a:rPr lang="en-US" sz="2400" b="1" dirty="0">
                <a:solidFill>
                  <a:schemeClr val="dk2"/>
                </a:solidFill>
              </a:rPr>
            </a:br>
            <a:r>
              <a:rPr lang="en-US" sz="2400" b="1" dirty="0">
                <a:solidFill>
                  <a:schemeClr val="dk2"/>
                </a:solidFill>
              </a:rPr>
              <a:t>that share the same styles</a:t>
            </a:r>
            <a:r>
              <a:rPr lang="en-US" sz="2400" b="1" dirty="0">
                <a:solidFill>
                  <a:schemeClr val="dk1"/>
                </a:solidFill>
              </a:rPr>
              <a:t> such as genres, topics, actors or filmmakers</a:t>
            </a:r>
          </a:p>
          <a:p>
            <a:pPr marL="4572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2400" dirty="0">
              <a:solidFill>
                <a:schemeClr val="dk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CEB964C-4247-4C26-9E56-56BB00F209A0}"/>
              </a:ext>
            </a:extLst>
          </p:cNvPr>
          <p:cNvSpPr/>
          <p:nvPr/>
        </p:nvSpPr>
        <p:spPr>
          <a:xfrm>
            <a:off x="1581150" y="2733675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ABB46B05-F54B-4E45-8DA2-9F289D57124E}"/>
              </a:ext>
            </a:extLst>
          </p:cNvPr>
          <p:cNvSpPr/>
          <p:nvPr/>
        </p:nvSpPr>
        <p:spPr>
          <a:xfrm>
            <a:off x="7354571" y="2397623"/>
            <a:ext cx="1153794" cy="115379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Movie1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6E3D9B7-621E-4889-8035-9EA904BF2E0F}"/>
              </a:ext>
            </a:extLst>
          </p:cNvPr>
          <p:cNvSpPr/>
          <p:nvPr/>
        </p:nvSpPr>
        <p:spPr>
          <a:xfrm>
            <a:off x="7673024" y="3562433"/>
            <a:ext cx="1153794" cy="115379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Movie2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2B17270-0656-450F-BA8F-2532E71038D3}"/>
              </a:ext>
            </a:extLst>
          </p:cNvPr>
          <p:cNvSpPr/>
          <p:nvPr/>
        </p:nvSpPr>
        <p:spPr>
          <a:xfrm>
            <a:off x="6519230" y="3332286"/>
            <a:ext cx="1153794" cy="115379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Movie3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452855F-CCF6-43DD-A684-59FD4A45DCCB}"/>
              </a:ext>
            </a:extLst>
          </p:cNvPr>
          <p:cNvSpPr/>
          <p:nvPr/>
        </p:nvSpPr>
        <p:spPr>
          <a:xfrm>
            <a:off x="7109955" y="5559866"/>
            <a:ext cx="1139966" cy="113996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Movie4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841489F-0CF7-4BB9-AC5E-6127D4BBFA6D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2971800" y="3429000"/>
            <a:ext cx="3155508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AB772E-DC0F-4739-9206-531E2260D6F8}"/>
              </a:ext>
            </a:extLst>
          </p:cNvPr>
          <p:cNvSpPr/>
          <p:nvPr/>
        </p:nvSpPr>
        <p:spPr>
          <a:xfrm>
            <a:off x="6386305" y="2238374"/>
            <a:ext cx="2587266" cy="2670797"/>
          </a:xfrm>
          <a:prstGeom prst="round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425166-D08B-426D-A62B-E909B2D3A709}"/>
              </a:ext>
            </a:extLst>
          </p:cNvPr>
          <p:cNvSpPr txBox="1"/>
          <p:nvPr/>
        </p:nvSpPr>
        <p:spPr>
          <a:xfrm>
            <a:off x="8249921" y="4189921"/>
            <a:ext cx="322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Similar movies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EEFA4A-589A-4108-A5C8-6E140D445390}"/>
              </a:ext>
            </a:extLst>
          </p:cNvPr>
          <p:cNvSpPr txBox="1"/>
          <p:nvPr/>
        </p:nvSpPr>
        <p:spPr>
          <a:xfrm>
            <a:off x="2901117" y="2950330"/>
            <a:ext cx="322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If you like these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3EC2A22D-FBD8-4757-BB7D-83A2B9F739D7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2971800" y="3429000"/>
            <a:ext cx="4032188" cy="253365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70115B3-630F-4C2F-A82F-2AF46B271FF2}"/>
              </a:ext>
            </a:extLst>
          </p:cNvPr>
          <p:cNvCxnSpPr>
            <a:cxnSpLocks/>
            <a:stCxn id="17" idx="2"/>
            <a:endCxn id="10" idx="0"/>
          </p:cNvCxnSpPr>
          <p:nvPr/>
        </p:nvCxnSpPr>
        <p:spPr>
          <a:xfrm>
            <a:off x="7679938" y="4909171"/>
            <a:ext cx="0" cy="650695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CF31C1D-DC70-4B43-B912-DDC262DB70D9}"/>
              </a:ext>
            </a:extLst>
          </p:cNvPr>
          <p:cNvSpPr txBox="1"/>
          <p:nvPr/>
        </p:nvSpPr>
        <p:spPr>
          <a:xfrm>
            <a:off x="7354571" y="5044631"/>
            <a:ext cx="169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Similar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76C324-9AEE-4809-AA5F-9496F570A5E8}"/>
              </a:ext>
            </a:extLst>
          </p:cNvPr>
          <p:cNvSpPr txBox="1"/>
          <p:nvPr/>
        </p:nvSpPr>
        <p:spPr>
          <a:xfrm rot="1946687">
            <a:off x="3238934" y="4909171"/>
            <a:ext cx="322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You would also like this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20118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B5B7A1-FEED-4CB9-831D-B834B1A60049}"/>
              </a:ext>
            </a:extLst>
          </p:cNvPr>
          <p:cNvSpPr txBox="1"/>
          <p:nvPr/>
        </p:nvSpPr>
        <p:spPr>
          <a:xfrm>
            <a:off x="550029" y="1018656"/>
            <a:ext cx="103761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/>
              <a:t>Movies that </a:t>
            </a:r>
            <a:r>
              <a:rPr lang="en-US" altLang="ko-KR" sz="2200" b="1" dirty="0">
                <a:solidFill>
                  <a:srgbClr val="C00000"/>
                </a:solidFill>
              </a:rPr>
              <a:t>other users </a:t>
            </a:r>
            <a:r>
              <a:rPr lang="en-US" altLang="ko-KR" sz="2200" b="1" dirty="0"/>
              <a:t>who are similar to new users liked</a:t>
            </a:r>
            <a:endParaRPr lang="ko-KR" altLang="en-US" sz="2200" b="1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6BDA2D8-1A52-41D5-B207-49538ADD0763}"/>
              </a:ext>
            </a:extLst>
          </p:cNvPr>
          <p:cNvSpPr txBox="1">
            <a:spLocks/>
          </p:cNvSpPr>
          <p:nvPr/>
        </p:nvSpPr>
        <p:spPr>
          <a:xfrm>
            <a:off x="359079" y="247363"/>
            <a:ext cx="3681076" cy="62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CQL : Cypher Query 4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20E4872-88E1-4FB3-A915-697F63176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29" y="1698462"/>
            <a:ext cx="5545971" cy="226123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A57D4AA-679B-4BCD-B309-FEAD0B730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475143"/>
            <a:ext cx="6096000" cy="5368235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BEA73C1C-F707-45C5-8316-5D8EE2CA97E0}"/>
              </a:ext>
            </a:extLst>
          </p:cNvPr>
          <p:cNvGrpSpPr/>
          <p:nvPr/>
        </p:nvGrpSpPr>
        <p:grpSpPr>
          <a:xfrm>
            <a:off x="1047455" y="4409454"/>
            <a:ext cx="3838642" cy="750084"/>
            <a:chOff x="1047455" y="3650346"/>
            <a:chExt cx="3838642" cy="750084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BF90B94D-8F10-478E-B8F3-0EB9935EF1C1}"/>
                </a:ext>
              </a:extLst>
            </p:cNvPr>
            <p:cNvSpPr/>
            <p:nvPr/>
          </p:nvSpPr>
          <p:spPr>
            <a:xfrm>
              <a:off x="2115523" y="3650346"/>
              <a:ext cx="735043" cy="735042"/>
            </a:xfrm>
            <a:prstGeom prst="ellipse">
              <a:avLst/>
            </a:prstGeom>
            <a:solidFill>
              <a:srgbClr val="ECB5C9"/>
            </a:solidFill>
            <a:ln w="28575">
              <a:solidFill>
                <a:srgbClr val="DA71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C3ED752-6E59-48A7-833B-9625B49B4FE9}"/>
                </a:ext>
              </a:extLst>
            </p:cNvPr>
            <p:cNvSpPr txBox="1"/>
            <p:nvPr/>
          </p:nvSpPr>
          <p:spPr>
            <a:xfrm>
              <a:off x="1999313" y="3864154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Actor</a:t>
              </a:r>
              <a:endParaRPr lang="ko-KR" altLang="en-US" sz="1400" b="1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87BBE307-2584-4263-93E6-4F55154B9440}"/>
                </a:ext>
              </a:extLst>
            </p:cNvPr>
            <p:cNvSpPr/>
            <p:nvPr/>
          </p:nvSpPr>
          <p:spPr>
            <a:xfrm>
              <a:off x="3064940" y="3665388"/>
              <a:ext cx="735043" cy="735042"/>
            </a:xfrm>
            <a:prstGeom prst="ellipse">
              <a:avLst/>
            </a:prstGeom>
            <a:solidFill>
              <a:srgbClr val="F79767"/>
            </a:solidFill>
            <a:ln w="28575">
              <a:solidFill>
                <a:srgbClr val="AB53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A775E8C-42B9-435D-B0ED-3505179B6187}"/>
                </a:ext>
              </a:extLst>
            </p:cNvPr>
            <p:cNvSpPr txBox="1"/>
            <p:nvPr/>
          </p:nvSpPr>
          <p:spPr>
            <a:xfrm>
              <a:off x="2948730" y="3868287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Movie</a:t>
              </a:r>
              <a:endParaRPr lang="ko-KR" altLang="en-US" sz="1400" b="1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401FAAB-7FE4-40BA-9C27-42F8D2B61F6B}"/>
                </a:ext>
              </a:extLst>
            </p:cNvPr>
            <p:cNvSpPr/>
            <p:nvPr/>
          </p:nvSpPr>
          <p:spPr>
            <a:xfrm>
              <a:off x="1164886" y="3650346"/>
              <a:ext cx="735043" cy="735042"/>
            </a:xfrm>
            <a:prstGeom prst="ellipse">
              <a:avLst/>
            </a:prstGeom>
            <a:solidFill>
              <a:srgbClr val="FFC454"/>
            </a:solidFill>
            <a:ln w="28575">
              <a:solidFill>
                <a:srgbClr val="BD8F1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A3A10B1-8797-42E3-8AC1-14E0E98E34DF}"/>
                </a:ext>
              </a:extLst>
            </p:cNvPr>
            <p:cNvSpPr txBox="1"/>
            <p:nvPr/>
          </p:nvSpPr>
          <p:spPr>
            <a:xfrm>
              <a:off x="1047455" y="3862854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Director</a:t>
              </a:r>
              <a:endParaRPr lang="ko-KR" altLang="en-US" sz="1400" b="1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3416E3-FF2E-47EE-A966-27BD8190C4AA}"/>
                </a:ext>
              </a:extLst>
            </p:cNvPr>
            <p:cNvSpPr/>
            <p:nvPr/>
          </p:nvSpPr>
          <p:spPr>
            <a:xfrm>
              <a:off x="4032403" y="3650346"/>
              <a:ext cx="735043" cy="735042"/>
            </a:xfrm>
            <a:prstGeom prst="ellipse">
              <a:avLst/>
            </a:prstGeom>
            <a:solidFill>
              <a:srgbClr val="8DCC93"/>
            </a:solidFill>
            <a:ln w="28575">
              <a:solidFill>
                <a:srgbClr val="62B8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DB175F-2E58-4AEE-A948-F80468CC1FA9}"/>
                </a:ext>
              </a:extLst>
            </p:cNvPr>
            <p:cNvSpPr txBox="1"/>
            <p:nvPr/>
          </p:nvSpPr>
          <p:spPr>
            <a:xfrm>
              <a:off x="3916193" y="3853245"/>
              <a:ext cx="969904" cy="240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User</a:t>
              </a:r>
              <a:endParaRPr lang="ko-KR" altLang="en-US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3455614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00EF7-3B0E-4738-BD03-54F427D1F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Demo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567180-693A-40D0-88AA-12016BC92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381822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4520F82-2070-4493-A3CC-CDB7F6AFBD37}"/>
              </a:ext>
            </a:extLst>
          </p:cNvPr>
          <p:cNvSpPr/>
          <p:nvPr/>
        </p:nvSpPr>
        <p:spPr>
          <a:xfrm>
            <a:off x="1781404" y="2423052"/>
            <a:ext cx="8295657" cy="221878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tx1"/>
                </a:solidFill>
              </a:rPr>
              <a:t>시연 영상 삽입</a:t>
            </a:r>
          </a:p>
        </p:txBody>
      </p:sp>
    </p:spTree>
    <p:extLst>
      <p:ext uri="{BB962C8B-B14F-4D97-AF65-F5344CB8AC3E}">
        <p14:creationId xmlns:p14="http://schemas.microsoft.com/office/powerpoint/2010/main" val="361162965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33EBC-9C38-4E3D-BFBF-3C02F8BD8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Thank you!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9AEEC6-4F63-4909-9871-4428FC7933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739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B5767-22B9-4ABC-93F1-9E47A1E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16" y="317417"/>
            <a:ext cx="8385313" cy="756009"/>
          </a:xfrm>
        </p:spPr>
        <p:txBody>
          <a:bodyPr/>
          <a:lstStyle/>
          <a:p>
            <a:r>
              <a:rPr lang="en-US" altLang="ko-KR" dirty="0"/>
              <a:t>Basic Assumptions 2</a:t>
            </a:r>
          </a:p>
        </p:txBody>
      </p:sp>
      <p:sp>
        <p:nvSpPr>
          <p:cNvPr id="8" name="Google Shape;148;p17">
            <a:extLst>
              <a:ext uri="{FF2B5EF4-FFF2-40B4-BE49-F238E27FC236}">
                <a16:creationId xmlns:a16="http://schemas.microsoft.com/office/drawing/2014/main" id="{9EED1300-FC25-4120-B63B-3D81980DBBBA}"/>
              </a:ext>
            </a:extLst>
          </p:cNvPr>
          <p:cNvSpPr/>
          <p:nvPr/>
        </p:nvSpPr>
        <p:spPr>
          <a:xfrm>
            <a:off x="519816" y="1323975"/>
            <a:ext cx="11214984" cy="521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sz="2400" b="1" dirty="0">
                <a:solidFill>
                  <a:schemeClr val="dk1"/>
                </a:solidFill>
              </a:rPr>
              <a:t>People tend to like similar </a:t>
            </a:r>
            <a:r>
              <a:rPr lang="en-US" sz="2400" b="1" dirty="0">
                <a:solidFill>
                  <a:schemeClr val="dk2"/>
                </a:solidFill>
              </a:rPr>
              <a:t>movies or TV shows </a:t>
            </a:r>
            <a:br>
              <a:rPr lang="en-US" sz="2400" b="1" dirty="0">
                <a:solidFill>
                  <a:schemeClr val="dk2"/>
                </a:solidFill>
              </a:rPr>
            </a:br>
            <a:r>
              <a:rPr lang="en-US" sz="2400" b="1" dirty="0">
                <a:solidFill>
                  <a:schemeClr val="dk2"/>
                </a:solidFill>
              </a:rPr>
              <a:t>that share the same styles</a:t>
            </a:r>
            <a:r>
              <a:rPr lang="en-US" sz="2400" b="1" dirty="0">
                <a:solidFill>
                  <a:schemeClr val="dk1"/>
                </a:solidFill>
              </a:rPr>
              <a:t> such as genres, topics, actors or filmmakers</a:t>
            </a:r>
          </a:p>
          <a:p>
            <a:pPr marL="4572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2400" dirty="0">
              <a:solidFill>
                <a:schemeClr val="dk1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CEB964C-4247-4C26-9E56-56BB00F209A0}"/>
              </a:ext>
            </a:extLst>
          </p:cNvPr>
          <p:cNvSpPr/>
          <p:nvPr/>
        </p:nvSpPr>
        <p:spPr>
          <a:xfrm>
            <a:off x="1581150" y="2733675"/>
            <a:ext cx="1390650" cy="13906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MAN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ABB46B05-F54B-4E45-8DA2-9F289D57124E}"/>
              </a:ext>
            </a:extLst>
          </p:cNvPr>
          <p:cNvSpPr/>
          <p:nvPr/>
        </p:nvSpPr>
        <p:spPr>
          <a:xfrm>
            <a:off x="7354571" y="2397623"/>
            <a:ext cx="1153794" cy="115379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Movie1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6E3D9B7-621E-4889-8035-9EA904BF2E0F}"/>
              </a:ext>
            </a:extLst>
          </p:cNvPr>
          <p:cNvSpPr/>
          <p:nvPr/>
        </p:nvSpPr>
        <p:spPr>
          <a:xfrm>
            <a:off x="7673024" y="3562433"/>
            <a:ext cx="1153794" cy="115379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Movie2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2B17270-0656-450F-BA8F-2532E71038D3}"/>
              </a:ext>
            </a:extLst>
          </p:cNvPr>
          <p:cNvSpPr/>
          <p:nvPr/>
        </p:nvSpPr>
        <p:spPr>
          <a:xfrm>
            <a:off x="6519230" y="3332286"/>
            <a:ext cx="1153794" cy="115379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Movie3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452855F-CCF6-43DD-A684-59FD4A45DCCB}"/>
              </a:ext>
            </a:extLst>
          </p:cNvPr>
          <p:cNvSpPr/>
          <p:nvPr/>
        </p:nvSpPr>
        <p:spPr>
          <a:xfrm>
            <a:off x="7109955" y="5559866"/>
            <a:ext cx="1139966" cy="113996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Movie4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841489F-0CF7-4BB9-AC5E-6127D4BBFA6D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2971800" y="3429000"/>
            <a:ext cx="3155508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2425166-D08B-426D-A62B-E909B2D3A709}"/>
              </a:ext>
            </a:extLst>
          </p:cNvPr>
          <p:cNvSpPr txBox="1"/>
          <p:nvPr/>
        </p:nvSpPr>
        <p:spPr>
          <a:xfrm>
            <a:off x="8249921" y="4189921"/>
            <a:ext cx="322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Similar movies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EEFA4A-589A-4108-A5C8-6E140D445390}"/>
              </a:ext>
            </a:extLst>
          </p:cNvPr>
          <p:cNvSpPr txBox="1"/>
          <p:nvPr/>
        </p:nvSpPr>
        <p:spPr>
          <a:xfrm>
            <a:off x="2901117" y="2950330"/>
            <a:ext cx="322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If you like these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3EC2A22D-FBD8-4757-BB7D-83A2B9F739D7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2971800" y="3429000"/>
            <a:ext cx="4032188" cy="2533650"/>
          </a:xfrm>
          <a:prstGeom prst="straightConnector1">
            <a:avLst/>
          </a:prstGeom>
          <a:ln w="38100">
            <a:solidFill>
              <a:srgbClr val="D8483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70115B3-630F-4C2F-A82F-2AF46B271FF2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7679938" y="4909171"/>
            <a:ext cx="0" cy="650695"/>
          </a:xfrm>
          <a:prstGeom prst="line">
            <a:avLst/>
          </a:prstGeom>
          <a:ln w="38100">
            <a:solidFill>
              <a:srgbClr val="D84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CF31C1D-DC70-4B43-B912-DDC262DB70D9}"/>
              </a:ext>
            </a:extLst>
          </p:cNvPr>
          <p:cNvSpPr txBox="1"/>
          <p:nvPr/>
        </p:nvSpPr>
        <p:spPr>
          <a:xfrm>
            <a:off x="7545531" y="5044631"/>
            <a:ext cx="169821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D84830"/>
                </a:solidFill>
              </a:rPr>
              <a:t>dissimilar</a:t>
            </a:r>
            <a:endParaRPr lang="ko-KR" altLang="en-US" b="1" dirty="0">
              <a:solidFill>
                <a:srgbClr val="D8483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76C324-9AEE-4809-AA5F-9496F570A5E8}"/>
              </a:ext>
            </a:extLst>
          </p:cNvPr>
          <p:cNvSpPr txBox="1"/>
          <p:nvPr/>
        </p:nvSpPr>
        <p:spPr>
          <a:xfrm rot="1946687">
            <a:off x="3238934" y="4909171"/>
            <a:ext cx="322619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D84830"/>
                </a:solidFill>
              </a:rPr>
              <a:t>You would not like this</a:t>
            </a:r>
            <a:endParaRPr lang="ko-KR" altLang="en-US" b="1" dirty="0">
              <a:solidFill>
                <a:srgbClr val="D84830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FC641D4-8400-469A-B2FD-C6810B2B8257}"/>
              </a:ext>
            </a:extLst>
          </p:cNvPr>
          <p:cNvSpPr/>
          <p:nvPr/>
        </p:nvSpPr>
        <p:spPr>
          <a:xfrm>
            <a:off x="6386305" y="2238374"/>
            <a:ext cx="2587266" cy="2670797"/>
          </a:xfrm>
          <a:prstGeom prst="round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057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3292</Words>
  <Application>Microsoft Office PowerPoint</Application>
  <PresentationFormat>와이드스크린</PresentationFormat>
  <Paragraphs>1464</Paragraphs>
  <Slides>83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83</vt:i4>
      </vt:variant>
    </vt:vector>
  </HeadingPairs>
  <TitlesOfParts>
    <vt:vector size="90" baseType="lpstr">
      <vt:lpstr>Inter</vt:lpstr>
      <vt:lpstr>맑은 고딕</vt:lpstr>
      <vt:lpstr>Arial</vt:lpstr>
      <vt:lpstr>Calibri</vt:lpstr>
      <vt:lpstr>Calibri Light</vt:lpstr>
      <vt:lpstr>Wingdings</vt:lpstr>
      <vt:lpstr>Office 테마</vt:lpstr>
      <vt:lpstr>Recommendation System Based on Movie Preference</vt:lpstr>
      <vt:lpstr>Contents</vt:lpstr>
      <vt:lpstr>Introduction 1</vt:lpstr>
      <vt:lpstr>Basic Assumptions 1</vt:lpstr>
      <vt:lpstr>Basic Assumptions 1</vt:lpstr>
      <vt:lpstr>Basic Assumptions 1</vt:lpstr>
      <vt:lpstr>Basic Assumptions 1</vt:lpstr>
      <vt:lpstr>Basic Assumptions 2</vt:lpstr>
      <vt:lpstr>Basic Assumptions 2</vt:lpstr>
      <vt:lpstr>Introduction 2</vt:lpstr>
      <vt:lpstr>Big Picture of our Scenario</vt:lpstr>
      <vt:lpstr>PowerPoint 프레젠테이션</vt:lpstr>
      <vt:lpstr>Big Picture of our Scenario</vt:lpstr>
      <vt:lpstr>Big Picture of our Scenario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Scenario Implementation 1</vt:lpstr>
      <vt:lpstr>PowerPoint 프레젠테이션</vt:lpstr>
      <vt:lpstr>Movie Data from API source</vt:lpstr>
      <vt:lpstr>Movie Data from API source</vt:lpstr>
      <vt:lpstr>PowerPoint 프레젠테이션</vt:lpstr>
      <vt:lpstr>Scenario Implementation 2</vt:lpstr>
      <vt:lpstr>PowerPoint 프레젠테이션</vt:lpstr>
      <vt:lpstr>User Data from Web source</vt:lpstr>
      <vt:lpstr>User Data from Web source</vt:lpstr>
      <vt:lpstr>Web Crawling Sample data from Watchapedia</vt:lpstr>
      <vt:lpstr>Web Crawling Sample data from Watchapedia</vt:lpstr>
      <vt:lpstr>Web Crawling Sample data from Watchapedia</vt:lpstr>
      <vt:lpstr>PowerPoint 프레젠테이션</vt:lpstr>
      <vt:lpstr>New User’s Data from Web source</vt:lpstr>
      <vt:lpstr>Web Page gathering New Users’ Preferences</vt:lpstr>
      <vt:lpstr>Web Page gathering New Users’ Preferences</vt:lpstr>
      <vt:lpstr>Prototype</vt:lpstr>
      <vt:lpstr>PowerPoint 프레젠테이션</vt:lpstr>
      <vt:lpstr>Scenario Implementation 3</vt:lpstr>
      <vt:lpstr>PowerPoint 프레젠테이션</vt:lpstr>
      <vt:lpstr>Data Characteristics (Before Preprocessing)</vt:lpstr>
      <vt:lpstr>Data Characteristics (After Preprocessing)</vt:lpstr>
      <vt:lpstr>Data Characteristics (After Preprocessing)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Scenario Implementation 4</vt:lpstr>
      <vt:lpstr>PowerPoint 프레젠테이션</vt:lpstr>
      <vt:lpstr>Basic Assumption 1</vt:lpstr>
      <vt:lpstr>Basic Assumption 1</vt:lpstr>
      <vt:lpstr>Basic Assumption 1</vt:lpstr>
      <vt:lpstr>Basic Assumption 2</vt:lpstr>
      <vt:lpstr>Basic Assumption 2</vt:lpstr>
      <vt:lpstr>Basic Assumption 2</vt:lpstr>
      <vt:lpstr>Recommendation 1 : Collaborative Filtering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Recommendation 2 : Contents-based</vt:lpstr>
      <vt:lpstr>PowerPoint 프레젠테이션</vt:lpstr>
      <vt:lpstr>PowerPoint 프레젠테이션</vt:lpstr>
      <vt:lpstr>PowerPoint 프레젠테이션</vt:lpstr>
      <vt:lpstr>PowerPoint 프레젠테이션</vt:lpstr>
      <vt:lpstr>Project Demo</vt:lpstr>
      <vt:lpstr>PowerPoint 프레젠테이션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BKMS Final Project</dc:title>
  <dc:creator>user</dc:creator>
  <cp:lastModifiedBy>user</cp:lastModifiedBy>
  <cp:revision>851</cp:revision>
  <dcterms:created xsi:type="dcterms:W3CDTF">2022-06-02T12:35:59Z</dcterms:created>
  <dcterms:modified xsi:type="dcterms:W3CDTF">2022-06-03T05:28:06Z</dcterms:modified>
</cp:coreProperties>
</file>

<file path=docProps/thumbnail.jpeg>
</file>